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2" r:id="rId1"/>
  </p:sldMasterIdLst>
  <p:notesMasterIdLst>
    <p:notesMasterId r:id="rId73"/>
  </p:notesMasterIdLst>
  <p:sldIdLst>
    <p:sldId id="360" r:id="rId2"/>
    <p:sldId id="301" r:id="rId3"/>
    <p:sldId id="311" r:id="rId4"/>
    <p:sldId id="317" r:id="rId5"/>
    <p:sldId id="318" r:id="rId6"/>
    <p:sldId id="312" r:id="rId7"/>
    <p:sldId id="313" r:id="rId8"/>
    <p:sldId id="319" r:id="rId9"/>
    <p:sldId id="314" r:id="rId10"/>
    <p:sldId id="315" r:id="rId11"/>
    <p:sldId id="316" r:id="rId12"/>
    <p:sldId id="320" r:id="rId13"/>
    <p:sldId id="321" r:id="rId14"/>
    <p:sldId id="322" r:id="rId15"/>
    <p:sldId id="323" r:id="rId16"/>
    <p:sldId id="324" r:id="rId17"/>
    <p:sldId id="325" r:id="rId18"/>
    <p:sldId id="326" r:id="rId19"/>
    <p:sldId id="327" r:id="rId20"/>
    <p:sldId id="328" r:id="rId21"/>
    <p:sldId id="335" r:id="rId22"/>
    <p:sldId id="336" r:id="rId23"/>
    <p:sldId id="329" r:id="rId24"/>
    <p:sldId id="330" r:id="rId25"/>
    <p:sldId id="331" r:id="rId26"/>
    <p:sldId id="332" r:id="rId27"/>
    <p:sldId id="333" r:id="rId28"/>
    <p:sldId id="334" r:id="rId29"/>
    <p:sldId id="337" r:id="rId30"/>
    <p:sldId id="338" r:id="rId31"/>
    <p:sldId id="340" r:id="rId32"/>
    <p:sldId id="339" r:id="rId33"/>
    <p:sldId id="342" r:id="rId34"/>
    <p:sldId id="344" r:id="rId35"/>
    <p:sldId id="345" r:id="rId36"/>
    <p:sldId id="346" r:id="rId37"/>
    <p:sldId id="348" r:id="rId38"/>
    <p:sldId id="349" r:id="rId39"/>
    <p:sldId id="347" r:id="rId40"/>
    <p:sldId id="350" r:id="rId41"/>
    <p:sldId id="351" r:id="rId42"/>
    <p:sldId id="352" r:id="rId43"/>
    <p:sldId id="353" r:id="rId44"/>
    <p:sldId id="354" r:id="rId45"/>
    <p:sldId id="355" r:id="rId46"/>
    <p:sldId id="356" r:id="rId47"/>
    <p:sldId id="358" r:id="rId48"/>
    <p:sldId id="359" r:id="rId49"/>
    <p:sldId id="357" r:id="rId50"/>
    <p:sldId id="291" r:id="rId51"/>
    <p:sldId id="292" r:id="rId52"/>
    <p:sldId id="293" r:id="rId53"/>
    <p:sldId id="294" r:id="rId54"/>
    <p:sldId id="295" r:id="rId55"/>
    <p:sldId id="296" r:id="rId56"/>
    <p:sldId id="297" r:id="rId57"/>
    <p:sldId id="298" r:id="rId58"/>
    <p:sldId id="299" r:id="rId59"/>
    <p:sldId id="300" r:id="rId60"/>
    <p:sldId id="258" r:id="rId61"/>
    <p:sldId id="259" r:id="rId62"/>
    <p:sldId id="260" r:id="rId63"/>
    <p:sldId id="261" r:id="rId64"/>
    <p:sldId id="304" r:id="rId65"/>
    <p:sldId id="302" r:id="rId66"/>
    <p:sldId id="303" r:id="rId67"/>
    <p:sldId id="307" r:id="rId68"/>
    <p:sldId id="309" r:id="rId69"/>
    <p:sldId id="306" r:id="rId70"/>
    <p:sldId id="308" r:id="rId71"/>
    <p:sldId id="361" r:id="rId7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3717"/>
    <a:srgbClr val="E62694"/>
    <a:srgbClr val="D537BE"/>
    <a:srgbClr val="29E33F"/>
    <a:srgbClr val="00FF00"/>
    <a:srgbClr val="5723E9"/>
    <a:srgbClr val="800000"/>
    <a:srgbClr val="D6367B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65" autoAdjust="0"/>
    <p:restoredTop sz="94585" autoAdjust="0"/>
  </p:normalViewPr>
  <p:slideViewPr>
    <p:cSldViewPr>
      <p:cViewPr varScale="1">
        <p:scale>
          <a:sx n="65" d="100"/>
          <a:sy n="65" d="100"/>
        </p:scale>
        <p:origin x="-88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1C14D36-6432-4F90-BC69-E6781DB3A566}" type="datetimeFigureOut">
              <a:rPr lang="ru-RU"/>
              <a:pPr>
                <a:defRPr/>
              </a:pPr>
              <a:t>24.09.2013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29E3D0A-0245-45AB-9A04-9599E758114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8704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C1B8617-1BAA-4748-96CC-721676E6D2ED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8806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74BE4DF-CFE0-40C0-9FBF-79F17E8EEB49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90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8909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93F22E-6F07-41C6-841F-EA164CD01FE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39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9011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DFA616-43C2-46E9-A559-6CCF6935C060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51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9114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604396A-F371-484E-BF74-F965652F3218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68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/>
          <p:cNvSpPr/>
          <p:nvPr/>
        </p:nvSpPr>
        <p:spPr>
          <a:xfrm rot="405946">
            <a:off x="1722438" y="752475"/>
            <a:ext cx="7000875" cy="5129213"/>
          </a:xfrm>
          <a:prstGeom prst="rect">
            <a:avLst/>
          </a:prstGeom>
          <a:solidFill>
            <a:srgbClr val="F1EEE7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6"/>
          <p:cNvSpPr/>
          <p:nvPr/>
        </p:nvSpPr>
        <p:spPr>
          <a:xfrm rot="238879">
            <a:off x="1501775" y="665163"/>
            <a:ext cx="7000875" cy="5527675"/>
          </a:xfrm>
          <a:prstGeom prst="rect">
            <a:avLst/>
          </a:prstGeom>
          <a:solidFill>
            <a:srgbClr val="F9F8F5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7"/>
          <p:cNvSpPr/>
          <p:nvPr/>
        </p:nvSpPr>
        <p:spPr>
          <a:xfrm>
            <a:off x="357188" y="285750"/>
            <a:ext cx="8001000" cy="61436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8" descr="返校3-_03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25" y="5392738"/>
            <a:ext cx="2179638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E029A-2136-4B23-A036-66E7FD9D52E1}" type="datetimeFigureOut">
              <a:rPr lang="ru-RU"/>
              <a:pPr>
                <a:defRPr/>
              </a:pPr>
              <a:t>24.09.2013</a:t>
            </a:fld>
            <a:endParaRPr lang="ru-RU" dirty="0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E37C62-0F20-4C0B-BD11-FC994BD9F88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仅标题"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9"/>
          <p:cNvSpPr/>
          <p:nvPr/>
        </p:nvSpPr>
        <p:spPr>
          <a:xfrm rot="192655">
            <a:off x="1652588" y="406400"/>
            <a:ext cx="7000875" cy="5645150"/>
          </a:xfrm>
          <a:prstGeom prst="rect">
            <a:avLst/>
          </a:prstGeom>
          <a:solidFill>
            <a:srgbClr val="F1EEE7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10"/>
          <p:cNvSpPr/>
          <p:nvPr/>
        </p:nvSpPr>
        <p:spPr>
          <a:xfrm rot="21104426">
            <a:off x="628650" y="544513"/>
            <a:ext cx="7000875" cy="5527675"/>
          </a:xfrm>
          <a:prstGeom prst="rect">
            <a:avLst/>
          </a:prstGeom>
          <a:solidFill>
            <a:srgbClr val="F9F8F5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11"/>
          <p:cNvSpPr/>
          <p:nvPr/>
        </p:nvSpPr>
        <p:spPr>
          <a:xfrm>
            <a:off x="500063" y="214313"/>
            <a:ext cx="8001000" cy="625633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12" descr="返校3-_06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0" y="5500688"/>
            <a:ext cx="2071688" cy="1233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982DDA-8989-4431-ACE9-95E5AE61A535}" type="datetimeFigureOut">
              <a:rPr lang="ru-RU"/>
              <a:pPr>
                <a:defRPr/>
              </a:pPr>
              <a:t>24.09.2013</a:t>
            </a:fld>
            <a:endParaRPr lang="ru-RU" dirty="0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480084-7975-4564-8255-088A440ECF0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32EE74-3C68-4CFE-8B65-A7A1E2B0256F}" type="datetimeFigureOut">
              <a:rPr lang="ru-RU"/>
              <a:pPr>
                <a:defRPr/>
              </a:pPr>
              <a:t>24.09.2013</a:t>
            </a:fld>
            <a:endParaRPr lang="ru-RU" dirty="0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B8FBD-26F6-4720-A110-45B134CAB67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6A167E-6005-4353-A97A-BEA070CE78FD}" type="datetimeFigureOut">
              <a:rPr lang="ru-RU"/>
              <a:pPr>
                <a:defRPr/>
              </a:pPr>
              <a:t>24.09.2013</a:t>
            </a:fld>
            <a:endParaRPr lang="ru-RU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A3CB46-5EBA-40D9-9914-F8384B51857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altLang="zh-CN" noProof="0" smtClean="0"/>
              <a:t>Вставка рисунка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DB15FE-77F7-424A-907C-0107949F71CA}" type="datetimeFigureOut">
              <a:rPr lang="ru-RU"/>
              <a:pPr>
                <a:defRPr/>
              </a:pPr>
              <a:t>24.09.2013</a:t>
            </a:fld>
            <a:endParaRPr lang="ru-RU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A40B5C-D542-402C-B4CC-B5FD6DEA989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C85299-2B15-475E-B549-43563448BE27}" type="datetimeFigureOut">
              <a:rPr lang="ru-RU"/>
              <a:pPr>
                <a:defRPr/>
              </a:pPr>
              <a:t>24.09.2013</a:t>
            </a:fld>
            <a:endParaRPr lang="ru-RU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1E442C-1772-43C4-A239-22B8D1800A2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F8B51-96F6-43BF-B221-9F80ECC6A71E}" type="datetimeFigureOut">
              <a:rPr lang="ru-RU"/>
              <a:pPr>
                <a:defRPr/>
              </a:pPr>
              <a:t>24.09.2013</a:t>
            </a:fld>
            <a:endParaRPr lang="ru-RU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2D66F-73E8-479D-AE58-DD3B2EF4956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714348" y="192879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</p:nvPr>
        </p:nvSpPr>
        <p:spPr>
          <a:xfrm>
            <a:off x="714348" y="42860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CF395C-1286-451C-A6B0-5E8642EFCF35}" type="datetimeFigureOut">
              <a:rPr lang="ru-RU"/>
              <a:pPr>
                <a:defRPr/>
              </a:pPr>
              <a:t>24.09.2013</a:t>
            </a:fld>
            <a:endParaRPr lang="ru-RU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28214D-A009-4328-883F-B4841442D3A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节标题"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 descr="返校3-_06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5357813"/>
            <a:ext cx="2071687" cy="1233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节标题"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 descr="返校3-_03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75" y="5305425"/>
            <a:ext cx="2309813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节标题"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/>
          <p:nvPr/>
        </p:nvSpPr>
        <p:spPr>
          <a:xfrm rot="405946">
            <a:off x="1349375" y="752475"/>
            <a:ext cx="7000875" cy="5129213"/>
          </a:xfrm>
          <a:prstGeom prst="rect">
            <a:avLst/>
          </a:prstGeom>
          <a:solidFill>
            <a:srgbClr val="F1EEE7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3"/>
          <p:cNvSpPr/>
          <p:nvPr/>
        </p:nvSpPr>
        <p:spPr>
          <a:xfrm rot="238879">
            <a:off x="1112838" y="665163"/>
            <a:ext cx="7000875" cy="5527675"/>
          </a:xfrm>
          <a:prstGeom prst="rect">
            <a:avLst/>
          </a:prstGeom>
          <a:solidFill>
            <a:srgbClr val="F9F8F5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2"/>
          <p:cNvSpPr/>
          <p:nvPr/>
        </p:nvSpPr>
        <p:spPr>
          <a:xfrm>
            <a:off x="714375" y="285750"/>
            <a:ext cx="7215188" cy="61436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6" descr="返校3-_03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25" y="5392738"/>
            <a:ext cx="2179638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节标题"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/>
          <p:nvPr/>
        </p:nvSpPr>
        <p:spPr>
          <a:xfrm rot="192655">
            <a:off x="1581150" y="477838"/>
            <a:ext cx="7000875" cy="5645150"/>
          </a:xfrm>
          <a:prstGeom prst="rect">
            <a:avLst/>
          </a:prstGeom>
          <a:solidFill>
            <a:srgbClr val="F1EEE7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3"/>
          <p:cNvSpPr/>
          <p:nvPr/>
        </p:nvSpPr>
        <p:spPr>
          <a:xfrm rot="21104426">
            <a:off x="628650" y="544513"/>
            <a:ext cx="7000875" cy="5527675"/>
          </a:xfrm>
          <a:prstGeom prst="rect">
            <a:avLst/>
          </a:prstGeom>
          <a:solidFill>
            <a:srgbClr val="F9F8F5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2"/>
          <p:cNvSpPr/>
          <p:nvPr/>
        </p:nvSpPr>
        <p:spPr>
          <a:xfrm>
            <a:off x="928688" y="285750"/>
            <a:ext cx="7429500" cy="61436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5" descr="返校3-_06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0" y="5500688"/>
            <a:ext cx="2071688" cy="1233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7" descr="广告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0B9E2D-D05A-44B3-8943-22A2AC5AE030}" type="datetimeFigureOut">
              <a:rPr lang="ru-RU"/>
              <a:pPr>
                <a:defRPr/>
              </a:pPr>
              <a:t>24.09.2013</a:t>
            </a:fld>
            <a:endParaRPr lang="ru-RU" dirty="0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56D096-365A-4B0E-BDBB-1B02B004A05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BDC8427-4A4F-447C-B043-5065A7172AC4}" type="datetimeFigureOut">
              <a:rPr lang="ru-RU"/>
              <a:pPr>
                <a:defRPr/>
              </a:pPr>
              <a:t>24.09.2013</a:t>
            </a:fld>
            <a:endParaRPr lang="ru-RU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21E4B53-8BC5-4CD5-AD9E-F700E39B8B2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7" r:id="rId1"/>
    <p:sldLayoutId id="2147484058" r:id="rId2"/>
    <p:sldLayoutId id="2147484059" r:id="rId3"/>
    <p:sldLayoutId id="2147484060" r:id="rId4"/>
    <p:sldLayoutId id="2147484061" r:id="rId5"/>
    <p:sldLayoutId id="2147484062" r:id="rId6"/>
    <p:sldLayoutId id="2147484063" r:id="rId7"/>
    <p:sldLayoutId id="2147484064" r:id="rId8"/>
    <p:sldLayoutId id="2147484065" r:id="rId9"/>
    <p:sldLayoutId id="2147484066" r:id="rId10"/>
    <p:sldLayoutId id="2147484067" r:id="rId11"/>
    <p:sldLayoutId id="2147484051" r:id="rId12"/>
    <p:sldLayoutId id="2147484052" r:id="rId13"/>
    <p:sldLayoutId id="2147484053" r:id="rId14"/>
    <p:sldLayoutId id="2147484054" r:id="rId15"/>
    <p:sldLayoutId id="2147484055" r:id="rId1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slide" Target="slide5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Relationship Id="rId6" Type="http://schemas.openxmlformats.org/officeDocument/2006/relationships/slide" Target="slide12.xml"/><Relationship Id="rId5" Type="http://schemas.openxmlformats.org/officeDocument/2006/relationships/image" Target="../media/image17.png"/><Relationship Id="rId4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Relationship Id="rId6" Type="http://schemas.openxmlformats.org/officeDocument/2006/relationships/slide" Target="slide5.xml"/><Relationship Id="rId5" Type="http://schemas.openxmlformats.org/officeDocument/2006/relationships/image" Target="../media/image17.png"/><Relationship Id="rId4" Type="http://schemas.openxmlformats.org/officeDocument/2006/relationships/slide" Target="slide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slide" Target="slide15.xml"/><Relationship Id="rId7" Type="http://schemas.openxmlformats.org/officeDocument/2006/relationships/slide" Target="slide19.xml"/><Relationship Id="rId12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18.xml"/><Relationship Id="rId11" Type="http://schemas.openxmlformats.org/officeDocument/2006/relationships/slide" Target="slide14.xml"/><Relationship Id="rId5" Type="http://schemas.openxmlformats.org/officeDocument/2006/relationships/image" Target="../media/image12.png"/><Relationship Id="rId10" Type="http://schemas.openxmlformats.org/officeDocument/2006/relationships/slide" Target="slide16.xml"/><Relationship Id="rId4" Type="http://schemas.openxmlformats.org/officeDocument/2006/relationships/image" Target="../media/image20.jpeg"/><Relationship Id="rId9" Type="http://schemas.openxmlformats.org/officeDocument/2006/relationships/slide" Target="slide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5" Type="http://schemas.openxmlformats.org/officeDocument/2006/relationships/slide" Target="slide13.xml"/><Relationship Id="rId4" Type="http://schemas.openxmlformats.org/officeDocument/2006/relationships/slide" Target="slide2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12.xml"/><Relationship Id="rId5" Type="http://schemas.openxmlformats.org/officeDocument/2006/relationships/slide" Target="slide13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12.xml"/><Relationship Id="rId5" Type="http://schemas.openxmlformats.org/officeDocument/2006/relationships/slide" Target="slide13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12.xml"/><Relationship Id="rId5" Type="http://schemas.openxmlformats.org/officeDocument/2006/relationships/slide" Target="slide13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12.xml"/><Relationship Id="rId5" Type="http://schemas.openxmlformats.org/officeDocument/2006/relationships/slide" Target="slide13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12.xml"/><Relationship Id="rId5" Type="http://schemas.openxmlformats.org/officeDocument/2006/relationships/slide" Target="slide13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slide" Target="slide50.xml"/><Relationship Id="rId7" Type="http://schemas.openxmlformats.org/officeDocument/2006/relationships/image" Target="../media/image10.png"/><Relationship Id="rId2" Type="http://schemas.openxmlformats.org/officeDocument/2006/relationships/slide" Target="slide53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67.xml"/><Relationship Id="rId5" Type="http://schemas.openxmlformats.org/officeDocument/2006/relationships/slide" Target="slide64.xml"/><Relationship Id="rId4" Type="http://schemas.openxmlformats.org/officeDocument/2006/relationships/slide" Target="slide58.xml"/><Relationship Id="rId9" Type="http://schemas.openxmlformats.org/officeDocument/2006/relationships/slide" Target="slide5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13.xml"/><Relationship Id="rId5" Type="http://schemas.openxmlformats.org/officeDocument/2006/relationships/slide" Target="slide23.xml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1.wav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12.png"/><Relationship Id="rId7" Type="http://schemas.openxmlformats.org/officeDocument/2006/relationships/slide" Target="slide28.xml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12.xml"/><Relationship Id="rId6" Type="http://schemas.openxmlformats.org/officeDocument/2006/relationships/slide" Target="slide27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slide" Target="slide23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jpeg"/><Relationship Id="rId5" Type="http://schemas.openxmlformats.org/officeDocument/2006/relationships/image" Target="../media/image27.gif"/><Relationship Id="rId4" Type="http://schemas.openxmlformats.org/officeDocument/2006/relationships/slide" Target="slide3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slide" Target="slide23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jpeg"/><Relationship Id="rId5" Type="http://schemas.openxmlformats.org/officeDocument/2006/relationships/image" Target="../media/image27.gif"/><Relationship Id="rId4" Type="http://schemas.openxmlformats.org/officeDocument/2006/relationships/slide" Target="slide3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slide" Target="slide23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jpeg"/><Relationship Id="rId5" Type="http://schemas.openxmlformats.org/officeDocument/2006/relationships/image" Target="../media/image27.gif"/><Relationship Id="rId4" Type="http://schemas.openxmlformats.org/officeDocument/2006/relationships/slide" Target="slide29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30.xml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gif"/><Relationship Id="rId5" Type="http://schemas.openxmlformats.org/officeDocument/2006/relationships/slide" Target="slide29.xml"/><Relationship Id="rId4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image" Target="../media/image26.png"/><Relationship Id="rId7" Type="http://schemas.openxmlformats.org/officeDocument/2006/relationships/slide" Target="slide32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jpeg"/><Relationship Id="rId5" Type="http://schemas.openxmlformats.org/officeDocument/2006/relationships/image" Target="../media/image27.gif"/><Relationship Id="rId4" Type="http://schemas.openxmlformats.org/officeDocument/2006/relationships/slide" Target="slide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Users\&#1087;&#1086;&#1083;&#1100;&#1079;&#1086;&#1074;&#1072;&#1090;&#1077;&#1083;&#1100;\Desktop\16_F%20Duval.wav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Relationship Id="rId4" Type="http://schemas.openxmlformats.org/officeDocument/2006/relationships/slide" Target="slide7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7" Type="http://schemas.openxmlformats.org/officeDocument/2006/relationships/slide" Target="slide2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6" Type="http://schemas.openxmlformats.org/officeDocument/2006/relationships/slide" Target="slide36.xml"/><Relationship Id="rId5" Type="http://schemas.openxmlformats.org/officeDocument/2006/relationships/slide" Target="slide35.xml"/><Relationship Id="rId4" Type="http://schemas.openxmlformats.org/officeDocument/2006/relationships/slide" Target="slide3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slide" Target="slide38.xml"/><Relationship Id="rId1" Type="http://schemas.openxmlformats.org/officeDocument/2006/relationships/slideLayout" Target="../slideLayouts/slideLayout12.xml"/><Relationship Id="rId5" Type="http://schemas.openxmlformats.org/officeDocument/2006/relationships/slide" Target="slide32.xml"/><Relationship Id="rId4" Type="http://schemas.openxmlformats.org/officeDocument/2006/relationships/image" Target="../media/image31.wm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32.xml"/><Relationship Id="rId3" Type="http://schemas.openxmlformats.org/officeDocument/2006/relationships/image" Target="../media/image32.png"/><Relationship Id="rId7" Type="http://schemas.openxmlformats.org/officeDocument/2006/relationships/image" Target="../media/image31.wmf"/><Relationship Id="rId2" Type="http://schemas.openxmlformats.org/officeDocument/2006/relationships/slide" Target="slide3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3.png"/><Relationship Id="rId5" Type="http://schemas.openxmlformats.org/officeDocument/2006/relationships/slide" Target="slide37.xml"/><Relationship Id="rId4" Type="http://schemas.openxmlformats.org/officeDocument/2006/relationships/image" Target="../media/image20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slide" Target="slide38.xml"/><Relationship Id="rId1" Type="http://schemas.openxmlformats.org/officeDocument/2006/relationships/slideLayout" Target="../slideLayouts/slideLayout12.xml"/><Relationship Id="rId5" Type="http://schemas.openxmlformats.org/officeDocument/2006/relationships/slide" Target="slide32.xml"/><Relationship Id="rId4" Type="http://schemas.openxmlformats.org/officeDocument/2006/relationships/image" Target="../media/image31.w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3" Type="http://schemas.openxmlformats.org/officeDocument/2006/relationships/image" Target="../media/image34.jpeg"/><Relationship Id="rId7" Type="http://schemas.openxmlformats.org/officeDocument/2006/relationships/image" Target="../media/image37.jpeg"/><Relationship Id="rId2" Type="http://schemas.openxmlformats.org/officeDocument/2006/relationships/slide" Target="slide3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6.jpeg"/><Relationship Id="rId5" Type="http://schemas.openxmlformats.org/officeDocument/2006/relationships/slide" Target="slide37.xml"/><Relationship Id="rId10" Type="http://schemas.openxmlformats.org/officeDocument/2006/relationships/slide" Target="slide32.xml"/><Relationship Id="rId4" Type="http://schemas.openxmlformats.org/officeDocument/2006/relationships/image" Target="../media/image35.jpeg"/><Relationship Id="rId9" Type="http://schemas.openxmlformats.org/officeDocument/2006/relationships/slide" Target="slide3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1.wav"/><Relationship Id="rId6" Type="http://schemas.openxmlformats.org/officeDocument/2006/relationships/image" Target="../media/image40.png"/><Relationship Id="rId5" Type="http://schemas.openxmlformats.org/officeDocument/2006/relationships/image" Target="../media/image24.png"/><Relationship Id="rId4" Type="http://schemas.openxmlformats.org/officeDocument/2006/relationships/image" Target="../media/image39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slide" Target="slide2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slide" Target="slide47.xml"/><Relationship Id="rId1" Type="http://schemas.openxmlformats.org/officeDocument/2006/relationships/slideLayout" Target="../slideLayouts/slideLayout12.xml"/><Relationship Id="rId5" Type="http://schemas.openxmlformats.org/officeDocument/2006/relationships/slide" Target="slide39.xml"/><Relationship Id="rId4" Type="http://schemas.openxmlformats.org/officeDocument/2006/relationships/image" Target="../media/image42.gi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slide" Target="slide47.xml"/><Relationship Id="rId1" Type="http://schemas.openxmlformats.org/officeDocument/2006/relationships/slideLayout" Target="../slideLayouts/slideLayout12.xml"/><Relationship Id="rId5" Type="http://schemas.openxmlformats.org/officeDocument/2006/relationships/slide" Target="slide39.xml"/><Relationship Id="rId4" Type="http://schemas.openxmlformats.org/officeDocument/2006/relationships/image" Target="../media/image42.gi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slide" Target="slide47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3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slide" Target="slide47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3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slide" Target="slide47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39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47.xml"/><Relationship Id="rId2" Type="http://schemas.openxmlformats.org/officeDocument/2006/relationships/slide" Target="slide48.xml"/><Relationship Id="rId1" Type="http://schemas.openxmlformats.org/officeDocument/2006/relationships/slideLayout" Target="../slideLayouts/slideLayout12.xml"/><Relationship Id="rId5" Type="http://schemas.openxmlformats.org/officeDocument/2006/relationships/slide" Target="slide39.xml"/><Relationship Id="rId4" Type="http://schemas.openxmlformats.org/officeDocument/2006/relationships/image" Target="../media/image42.gi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47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39.xml"/><Relationship Id="rId5" Type="http://schemas.openxmlformats.org/officeDocument/2006/relationships/slide" Target="slide32.xml"/><Relationship Id="rId4" Type="http://schemas.openxmlformats.org/officeDocument/2006/relationships/image" Target="../media/image42.gif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12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slide" Target="slide2.xml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2.xml"/><Relationship Id="rId6" Type="http://schemas.openxmlformats.org/officeDocument/2006/relationships/slide" Target="slide12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5.gi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2.xml"/><Relationship Id="rId5" Type="http://schemas.openxmlformats.org/officeDocument/2006/relationships/image" Target="../media/image46.gif"/><Relationship Id="rId4" Type="http://schemas.openxmlformats.org/officeDocument/2006/relationships/slide" Target="slide5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55.xml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2.xml"/><Relationship Id="rId5" Type="http://schemas.openxmlformats.org/officeDocument/2006/relationships/slide" Target="slide2.xml"/><Relationship Id="rId4" Type="http://schemas.openxmlformats.org/officeDocument/2006/relationships/image" Target="../media/image46.gi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2.xml"/><Relationship Id="rId5" Type="http://schemas.openxmlformats.org/officeDocument/2006/relationships/slide" Target="slide2.xml"/><Relationship Id="rId4" Type="http://schemas.openxmlformats.org/officeDocument/2006/relationships/slide" Target="slide5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57.xml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2.xml"/><Relationship Id="rId4" Type="http://schemas.openxmlformats.org/officeDocument/2006/relationships/slide" Target="slide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59.xml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2.xml"/><Relationship Id="rId5" Type="http://schemas.openxmlformats.org/officeDocument/2006/relationships/slide" Target="slide2.xml"/><Relationship Id="rId4" Type="http://schemas.openxmlformats.org/officeDocument/2006/relationships/image" Target="../media/image46.gi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Relationship Id="rId6" Type="http://schemas.openxmlformats.org/officeDocument/2006/relationships/slide" Target="slide5.xml"/><Relationship Id="rId5" Type="http://schemas.openxmlformats.org/officeDocument/2006/relationships/slide" Target="slide9.xml"/><Relationship Id="rId4" Type="http://schemas.openxmlformats.org/officeDocument/2006/relationships/image" Target="../media/image17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2.xml"/><Relationship Id="rId4" Type="http://schemas.openxmlformats.org/officeDocument/2006/relationships/slide" Target="slide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2.xml"/><Relationship Id="rId4" Type="http://schemas.openxmlformats.org/officeDocument/2006/relationships/slide" Target="slide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2.xml"/><Relationship Id="rId4" Type="http://schemas.openxmlformats.org/officeDocument/2006/relationships/slide" Target="slide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2.xml"/><Relationship Id="rId4" Type="http://schemas.openxmlformats.org/officeDocument/2006/relationships/slide" Target="slide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66.xml"/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2" Type="http://schemas.openxmlformats.org/officeDocument/2006/relationships/slide" Target="slide2.xml"/><Relationship Id="rId1" Type="http://schemas.openxmlformats.org/officeDocument/2006/relationships/slideLayout" Target="../slideLayouts/slideLayout1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55.gif"/><Relationship Id="rId1" Type="http://schemas.openxmlformats.org/officeDocument/2006/relationships/slideLayout" Target="../slideLayouts/slideLayout1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Relationship Id="rId6" Type="http://schemas.openxmlformats.org/officeDocument/2006/relationships/slide" Target="slide5.xml"/><Relationship Id="rId5" Type="http://schemas.openxmlformats.org/officeDocument/2006/relationships/image" Target="../media/image17.png"/><Relationship Id="rId4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" action="ppaction://hlinkshowjump?jump=nextslide"/>
          </p:cNvPr>
          <p:cNvSpPr/>
          <p:nvPr/>
        </p:nvSpPr>
        <p:spPr>
          <a:xfrm>
            <a:off x="3000375" y="6215063"/>
            <a:ext cx="1785938" cy="500062"/>
          </a:xfrm>
          <a:prstGeom prst="rect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начать</a:t>
            </a:r>
          </a:p>
        </p:txBody>
      </p:sp>
      <p:sp>
        <p:nvSpPr>
          <p:cNvPr id="5" name="Овал 4"/>
          <p:cNvSpPr/>
          <p:nvPr/>
        </p:nvSpPr>
        <p:spPr>
          <a:xfrm rot="552555">
            <a:off x="5627034" y="2730940"/>
            <a:ext cx="3041752" cy="831359"/>
          </a:xfrm>
          <a:prstGeom prst="ellipse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</a:rPr>
              <a:t>Интерактивный сборник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188640"/>
            <a:ext cx="756084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Занимательная информатика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9552" y="1988841"/>
            <a:ext cx="79928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Конкурс интерактивных презентаций </a:t>
            </a:r>
            <a:r>
              <a:rPr lang="ru-RU" sz="2400" b="1" dirty="0" smtClean="0"/>
              <a:t>«Интерактивная мозаика»</a:t>
            </a:r>
          </a:p>
          <a:p>
            <a:r>
              <a:rPr lang="en-US" sz="2400" b="1" dirty="0" err="1" smtClean="0"/>
              <a:t>Pedsovet.su</a:t>
            </a:r>
            <a:r>
              <a:rPr lang="en-US" sz="2400" b="1" dirty="0" smtClean="0"/>
              <a:t> </a:t>
            </a:r>
            <a:endParaRPr lang="ru-RU" sz="2400" b="1" dirty="0" smtClean="0"/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39552" y="42210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4941168"/>
            <a:ext cx="4211960" cy="864096"/>
          </a:xfrm>
          <a:prstGeom prst="rect">
            <a:avLst/>
          </a:pr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Выполнила Панарина Людмила </a:t>
            </a:r>
            <a:r>
              <a:rPr lang="ru-RU" sz="2800" b="1" dirty="0" smtClean="0">
                <a:solidFill>
                  <a:schemeClr val="tx1"/>
                </a:solidFill>
              </a:rPr>
              <a:t>А</a:t>
            </a:r>
            <a:r>
              <a:rPr lang="ru-RU" sz="2800" b="1" dirty="0" smtClean="0">
                <a:solidFill>
                  <a:schemeClr val="tx1"/>
                </a:solidFill>
              </a:rPr>
              <a:t>лексеевна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0" autoRev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" dur="1000" autoRev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1000" autoRev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0" autoRev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87450" y="476250"/>
            <a:ext cx="6985000" cy="1296988"/>
          </a:xfrm>
          <a:prstGeom prst="rect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Что такое файл? </a:t>
            </a:r>
          </a:p>
        </p:txBody>
      </p:sp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357188" y="1989138"/>
            <a:ext cx="4321175" cy="1304925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Программа, хранящаяся на компьютере</a:t>
            </a:r>
          </a:p>
        </p:txBody>
      </p:sp>
      <p:sp>
        <p:nvSpPr>
          <p:cNvPr id="6" name="Стрелка вправо 5">
            <a:hlinkClick r:id="rId3" action="ppaction://hlinksldjump"/>
          </p:cNvPr>
          <p:cNvSpPr/>
          <p:nvPr/>
        </p:nvSpPr>
        <p:spPr>
          <a:xfrm>
            <a:off x="395288" y="3284538"/>
            <a:ext cx="4321175" cy="1368425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Минимальная единица измерения</a:t>
            </a:r>
          </a:p>
          <a:p>
            <a:pPr marL="0"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 количества информации</a:t>
            </a:r>
            <a:endParaRPr lang="ru-RU" sz="2400" b="1" dirty="0"/>
          </a:p>
        </p:txBody>
      </p:sp>
      <p:sp>
        <p:nvSpPr>
          <p:cNvPr id="7" name="Стрелка вправо 6">
            <a:hlinkClick r:id="rId4" action="ppaction://hlinksldjump"/>
          </p:cNvPr>
          <p:cNvSpPr/>
          <p:nvPr/>
        </p:nvSpPr>
        <p:spPr>
          <a:xfrm>
            <a:off x="4822825" y="3213100"/>
            <a:ext cx="4321175" cy="1511300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/>
          </a:p>
          <a:p>
            <a:pPr marL="0"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Это информация, хранящаяся в долговременной памяти как единое целое и обозначенная именем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8" name="Стрелка вправо 7">
            <a:hlinkClick r:id="rId3" action="ppaction://hlinksldjump"/>
          </p:cNvPr>
          <p:cNvSpPr/>
          <p:nvPr/>
        </p:nvSpPr>
        <p:spPr>
          <a:xfrm>
            <a:off x="4822825" y="1989138"/>
            <a:ext cx="4321175" cy="1295400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Абзац текста, распечатанный на принтере</a:t>
            </a:r>
            <a:r>
              <a:rPr lang="ru-RU" sz="2400" b="1" dirty="0"/>
              <a:t>.</a:t>
            </a:r>
          </a:p>
        </p:txBody>
      </p:sp>
      <p:pic>
        <p:nvPicPr>
          <p:cNvPr id="22536" name="Рисунок 8" descr="ро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2988" y="4292600"/>
            <a:ext cx="166687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Блок-схема: решение 9"/>
          <p:cNvSpPr/>
          <p:nvPr/>
        </p:nvSpPr>
        <p:spPr>
          <a:xfrm>
            <a:off x="5508625" y="4652963"/>
            <a:ext cx="3240088" cy="1368425"/>
          </a:xfrm>
          <a:prstGeom prst="flowChartDecision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50:50</a:t>
            </a:r>
          </a:p>
        </p:txBody>
      </p:sp>
      <p:sp>
        <p:nvSpPr>
          <p:cNvPr id="12" name="Управляющая кнопка: далее 11">
            <a:hlinkClick r:id="rId6" action="ppaction://hlinksldjump" highlightClick="1"/>
          </p:cNvPr>
          <p:cNvSpPr/>
          <p:nvPr/>
        </p:nvSpPr>
        <p:spPr>
          <a:xfrm>
            <a:off x="8358188" y="6500813"/>
            <a:ext cx="785812" cy="357187"/>
          </a:xfrm>
          <a:prstGeom prst="actionButtonForwardNex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539" name="TextBox 12"/>
          <p:cNvSpPr txBox="1">
            <a:spLocks noChangeArrowheads="1"/>
          </p:cNvSpPr>
          <p:nvPr/>
        </p:nvSpPr>
        <p:spPr bwMode="auto">
          <a:xfrm>
            <a:off x="0" y="500063"/>
            <a:ext cx="7858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chemeClr val="bg1"/>
                </a:solidFill>
                <a:latin typeface="Calibri" pitchFamily="34" charset="0"/>
              </a:rPr>
              <a:t>3</a:t>
            </a:r>
          </a:p>
        </p:txBody>
      </p:sp>
      <p:sp>
        <p:nvSpPr>
          <p:cNvPr id="14" name="Прямоугольник 13">
            <a:hlinkClick r:id="rId7" action="ppaction://hlinksldjump"/>
          </p:cNvPr>
          <p:cNvSpPr/>
          <p:nvPr/>
        </p:nvSpPr>
        <p:spPr>
          <a:xfrm>
            <a:off x="250825" y="6237288"/>
            <a:ext cx="1657350" cy="360362"/>
          </a:xfrm>
          <a:prstGeom prst="rect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В начало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60"/>
                            </p:stCondLst>
                            <p:childTnLst>
                              <p:par>
                                <p:cTn id="11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60"/>
                            </p:stCondLst>
                            <p:childTnLst>
                              <p:par>
                                <p:cTn id="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60"/>
                            </p:stCondLst>
                            <p:childTnLst>
                              <p:par>
                                <p:cTn id="21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60"/>
                            </p:stCondLst>
                            <p:childTnLst>
                              <p:par>
                                <p:cTn id="2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6" grpId="0" animBg="1"/>
      <p:bldP spid="7" grpId="0" animBg="1"/>
      <p:bldP spid="8" grpId="0" animBg="1"/>
      <p:bldP spid="8" grpId="1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46C6B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46030" y="332656"/>
            <a:ext cx="8051948" cy="175432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К сожалению, ты ошибся.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Начни сначала.</a:t>
            </a:r>
          </a:p>
        </p:txBody>
      </p:sp>
      <p:pic>
        <p:nvPicPr>
          <p:cNvPr id="23556" name="Рисунок 4" descr="Рисунок3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9700" y="2997200"/>
            <a:ext cx="230505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131840" y="5445224"/>
            <a:ext cx="2916183" cy="923330"/>
          </a:xfrm>
          <a:prstGeom prst="rect">
            <a:avLst/>
          </a:prstGeom>
          <a:noFill/>
        </p:spPr>
        <p:txBody>
          <a:bodyPr wrap="none">
            <a:prstTxWarp prst="textDeflat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  <a:hlinkClick r:id="rId3" action="ppaction://hlinksldjump"/>
              </a:rPr>
              <a:t>В начало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187450" y="476250"/>
            <a:ext cx="6985000" cy="1296988"/>
          </a:xfrm>
          <a:prstGeom prst="rect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Отметьте, информация какого вида  не  может быть использована в школьном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учебнике. </a:t>
            </a:r>
          </a:p>
        </p:txBody>
      </p:sp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395288" y="2276475"/>
            <a:ext cx="4321175" cy="1008063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Текстовая</a:t>
            </a:r>
          </a:p>
        </p:txBody>
      </p:sp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395288" y="3213100"/>
            <a:ext cx="4321175" cy="1008063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Графическая</a:t>
            </a:r>
          </a:p>
        </p:txBody>
      </p:sp>
      <p:sp>
        <p:nvSpPr>
          <p:cNvPr id="6" name="Стрелка вправо 5">
            <a:hlinkClick r:id="rId3" action="ppaction://hlinksldjump"/>
          </p:cNvPr>
          <p:cNvSpPr/>
          <p:nvPr/>
        </p:nvSpPr>
        <p:spPr>
          <a:xfrm>
            <a:off x="4822825" y="2349500"/>
            <a:ext cx="4321175" cy="1008063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Числовая</a:t>
            </a:r>
          </a:p>
        </p:txBody>
      </p:sp>
      <p:sp>
        <p:nvSpPr>
          <p:cNvPr id="7" name="Стрелка вправо 6">
            <a:hlinkClick r:id="rId4" action="ppaction://hlinksldjump"/>
          </p:cNvPr>
          <p:cNvSpPr/>
          <p:nvPr/>
        </p:nvSpPr>
        <p:spPr>
          <a:xfrm>
            <a:off x="4822825" y="3357563"/>
            <a:ext cx="4321175" cy="1008062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З</a:t>
            </a:r>
            <a:r>
              <a:rPr lang="ru-RU" sz="2400" b="1"/>
              <a:t>вуковая</a:t>
            </a:r>
            <a:endParaRPr lang="ru-RU" sz="2400" b="1" dirty="0"/>
          </a:p>
        </p:txBody>
      </p:sp>
      <p:pic>
        <p:nvPicPr>
          <p:cNvPr id="24584" name="Рисунок 7" descr="ро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2988" y="4292600"/>
            <a:ext cx="166687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Блок-схема: решение 9"/>
          <p:cNvSpPr/>
          <p:nvPr/>
        </p:nvSpPr>
        <p:spPr>
          <a:xfrm>
            <a:off x="5508625" y="4652963"/>
            <a:ext cx="3240088" cy="1368425"/>
          </a:xfrm>
          <a:prstGeom prst="flowChartDecision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50:50</a:t>
            </a: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358188" y="6357938"/>
            <a:ext cx="785812" cy="500062"/>
          </a:xfrm>
          <a:prstGeom prst="actionButtonForwardNex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587" name="TextBox 12"/>
          <p:cNvSpPr txBox="1">
            <a:spLocks noChangeArrowheads="1"/>
          </p:cNvSpPr>
          <p:nvPr/>
        </p:nvSpPr>
        <p:spPr bwMode="auto">
          <a:xfrm>
            <a:off x="214313" y="642938"/>
            <a:ext cx="857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chemeClr val="bg1"/>
                </a:solidFill>
                <a:latin typeface="Calibri" pitchFamily="34" charset="0"/>
              </a:rPr>
              <a:t>4</a:t>
            </a:r>
          </a:p>
        </p:txBody>
      </p:sp>
      <p:sp>
        <p:nvSpPr>
          <p:cNvPr id="14" name="Прямоугольник 13">
            <a:hlinkClick r:id="rId6" action="ppaction://hlinksldjump"/>
          </p:cNvPr>
          <p:cNvSpPr/>
          <p:nvPr/>
        </p:nvSpPr>
        <p:spPr>
          <a:xfrm>
            <a:off x="250825" y="6237288"/>
            <a:ext cx="1657350" cy="360362"/>
          </a:xfrm>
          <a:prstGeom prst="rect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В начало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84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340"/>
                            </p:stCondLst>
                            <p:childTnLst>
                              <p:par>
                                <p:cTn id="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840"/>
                            </p:stCondLst>
                            <p:childTnLst>
                              <p:par>
                                <p:cTn id="2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340"/>
                            </p:stCondLst>
                            <p:childTnLst>
                              <p:par>
                                <p:cTn id="2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4" grpId="1" animBg="1"/>
      <p:bldP spid="5" grpId="0" animBg="1"/>
      <p:bldP spid="6" grpId="0" animBg="1"/>
      <p:bldP spid="6" grpId="1" animBg="1"/>
      <p:bldP spid="7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hlinkClick r:id="rId3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1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475019" y="332656"/>
            <a:ext cx="4193970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/>
                <a:solidFill>
                  <a:schemeClr val="accent3"/>
                </a:solidFill>
                <a:latin typeface="+mn-lt"/>
                <a:cs typeface="+mn-cs"/>
              </a:rPr>
              <a:t>Поздравляю!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0231" y="1268760"/>
            <a:ext cx="9023559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Ты переходишь на следующий уровень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815062" y="2967335"/>
            <a:ext cx="5513882" cy="923330"/>
          </a:xfrm>
          <a:prstGeom prst="rect">
            <a:avLst/>
          </a:prstGeom>
          <a:noFill/>
        </p:spPr>
        <p:txBody>
          <a:bodyPr wrap="none">
            <a:prstTxWarp prst="textWave2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  <a:cs typeface="+mn-cs"/>
              </a:rPr>
              <a:t>Второй уровень</a:t>
            </a:r>
          </a:p>
        </p:txBody>
      </p:sp>
      <p:pic>
        <p:nvPicPr>
          <p:cNvPr id="25606" name="Рисунок 6" descr="Рисунок3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525" y="3860800"/>
            <a:ext cx="2303463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684213" y="4365625"/>
            <a:ext cx="3959225" cy="172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Как устроен компьютер</a:t>
            </a: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459788" y="6381750"/>
            <a:ext cx="468312" cy="331788"/>
          </a:xfrm>
          <a:prstGeom prst="actionButtonForwardNex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95288" y="6021388"/>
            <a:ext cx="5762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>
            <a:hlinkClick r:id="rId6" action="ppaction://hlinksldjump"/>
          </p:cNvPr>
          <p:cNvSpPr/>
          <p:nvPr/>
        </p:nvSpPr>
        <p:spPr>
          <a:xfrm>
            <a:off x="3563938" y="6021388"/>
            <a:ext cx="5762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2"/>
                </a:solidFill>
              </a:rPr>
              <a:t>5</a:t>
            </a:r>
          </a:p>
        </p:txBody>
      </p:sp>
      <p:sp>
        <p:nvSpPr>
          <p:cNvPr id="13" name="Прямоугольник 12">
            <a:hlinkClick r:id="rId7" action="ppaction://hlinksldjump"/>
          </p:cNvPr>
          <p:cNvSpPr/>
          <p:nvPr/>
        </p:nvSpPr>
        <p:spPr>
          <a:xfrm>
            <a:off x="4356100" y="6021388"/>
            <a:ext cx="576263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2"/>
                </a:solidFill>
              </a:rPr>
              <a:t>6</a:t>
            </a:r>
          </a:p>
        </p:txBody>
      </p:sp>
      <p:sp>
        <p:nvSpPr>
          <p:cNvPr id="14" name="Прямоугольник 13">
            <a:hlinkClick r:id="rId8" action="ppaction://hlinksldjump"/>
          </p:cNvPr>
          <p:cNvSpPr/>
          <p:nvPr/>
        </p:nvSpPr>
        <p:spPr>
          <a:xfrm>
            <a:off x="5148263" y="6021388"/>
            <a:ext cx="5762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2"/>
                </a:solidFill>
              </a:rPr>
              <a:t>7</a:t>
            </a:r>
          </a:p>
        </p:txBody>
      </p:sp>
      <p:sp>
        <p:nvSpPr>
          <p:cNvPr id="15" name="Прямоугольник 14">
            <a:hlinkClick r:id="rId9" action="ppaction://hlinksldjump"/>
          </p:cNvPr>
          <p:cNvSpPr/>
          <p:nvPr/>
        </p:nvSpPr>
        <p:spPr>
          <a:xfrm>
            <a:off x="2771775" y="6021388"/>
            <a:ext cx="576263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2"/>
                </a:solidFill>
              </a:rPr>
              <a:t>4</a:t>
            </a:r>
          </a:p>
        </p:txBody>
      </p:sp>
      <p:sp>
        <p:nvSpPr>
          <p:cNvPr id="16" name="Прямоугольник 15">
            <a:hlinkClick r:id="rId3" action="ppaction://hlinksldjump"/>
          </p:cNvPr>
          <p:cNvSpPr/>
          <p:nvPr/>
        </p:nvSpPr>
        <p:spPr>
          <a:xfrm>
            <a:off x="1187450" y="6021388"/>
            <a:ext cx="576263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2"/>
                </a:solidFill>
              </a:rPr>
              <a:t>2</a:t>
            </a:r>
          </a:p>
        </p:txBody>
      </p:sp>
      <p:sp>
        <p:nvSpPr>
          <p:cNvPr id="17" name="Прямоугольник 16">
            <a:hlinkClick r:id="rId10" action="ppaction://hlinksldjump"/>
          </p:cNvPr>
          <p:cNvSpPr/>
          <p:nvPr/>
        </p:nvSpPr>
        <p:spPr>
          <a:xfrm>
            <a:off x="1979613" y="6021388"/>
            <a:ext cx="5762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2"/>
                </a:solidFill>
              </a:rPr>
              <a:t>3</a:t>
            </a:r>
          </a:p>
        </p:txBody>
      </p:sp>
      <p:sp>
        <p:nvSpPr>
          <p:cNvPr id="21" name="Прямоугольник 20">
            <a:hlinkClick r:id="rId11" action="ppaction://hlinksldjump"/>
          </p:cNvPr>
          <p:cNvSpPr/>
          <p:nvPr/>
        </p:nvSpPr>
        <p:spPr>
          <a:xfrm>
            <a:off x="468313" y="6021388"/>
            <a:ext cx="574675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2"/>
                </a:solidFill>
              </a:rPr>
              <a:t>1</a:t>
            </a:r>
          </a:p>
        </p:txBody>
      </p:sp>
      <p:sp>
        <p:nvSpPr>
          <p:cNvPr id="18" name="Прямоугольник 17">
            <a:hlinkClick r:id="rId12" action="ppaction://hlinksldjump"/>
          </p:cNvPr>
          <p:cNvSpPr/>
          <p:nvPr/>
        </p:nvSpPr>
        <p:spPr>
          <a:xfrm>
            <a:off x="4211960" y="6381328"/>
            <a:ext cx="1171829" cy="317648"/>
          </a:xfrm>
          <a:prstGeom prst="rect">
            <a:avLst/>
          </a:prstGeom>
          <a:noFill/>
        </p:spPr>
        <p:txBody>
          <a:bodyPr wrap="none">
            <a:prstTxWarp prst="textWave1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меню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6627" name="Содержимое 3" descr="430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4581525"/>
            <a:ext cx="30956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вал 3">
            <a:hlinkClick r:id="rId3" action="ppaction://hlinksldjump"/>
          </p:cNvPr>
          <p:cNvSpPr/>
          <p:nvPr/>
        </p:nvSpPr>
        <p:spPr>
          <a:xfrm>
            <a:off x="5076825" y="2060575"/>
            <a:ext cx="3382963" cy="936625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монитор</a:t>
            </a:r>
          </a:p>
        </p:txBody>
      </p:sp>
      <p:sp>
        <p:nvSpPr>
          <p:cNvPr id="5" name="Овал 4">
            <a:hlinkClick r:id="rId4" action="ppaction://hlinksldjump"/>
          </p:cNvPr>
          <p:cNvSpPr/>
          <p:nvPr/>
        </p:nvSpPr>
        <p:spPr>
          <a:xfrm>
            <a:off x="539750" y="1989138"/>
            <a:ext cx="3384550" cy="1008062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клавиатура</a:t>
            </a:r>
          </a:p>
        </p:txBody>
      </p:sp>
      <p:sp>
        <p:nvSpPr>
          <p:cNvPr id="6" name="Овал 5">
            <a:hlinkClick r:id="rId3" action="ppaction://hlinksldjump"/>
          </p:cNvPr>
          <p:cNvSpPr/>
          <p:nvPr/>
        </p:nvSpPr>
        <p:spPr>
          <a:xfrm>
            <a:off x="611188" y="3429000"/>
            <a:ext cx="3313112" cy="1008063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сканер</a:t>
            </a:r>
          </a:p>
        </p:txBody>
      </p:sp>
      <p:sp>
        <p:nvSpPr>
          <p:cNvPr id="7" name="Овал 6">
            <a:hlinkClick r:id="rId3" action="ppaction://hlinksldjump"/>
          </p:cNvPr>
          <p:cNvSpPr/>
          <p:nvPr/>
        </p:nvSpPr>
        <p:spPr>
          <a:xfrm>
            <a:off x="5003800" y="3429000"/>
            <a:ext cx="3529013" cy="1079500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принтер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116013" y="188913"/>
            <a:ext cx="6985000" cy="122396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Для ввода текстовой информации в компьютер служит ... </a:t>
            </a:r>
          </a:p>
        </p:txBody>
      </p:sp>
      <p:sp>
        <p:nvSpPr>
          <p:cNvPr id="9" name="Блок-схема: решение 8"/>
          <p:cNvSpPr/>
          <p:nvPr/>
        </p:nvSpPr>
        <p:spPr>
          <a:xfrm>
            <a:off x="5508625" y="4652963"/>
            <a:ext cx="3240088" cy="1368425"/>
          </a:xfrm>
          <a:prstGeom prst="flowChartDecision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50:50</a:t>
            </a: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429625" y="6429375"/>
            <a:ext cx="571500" cy="428625"/>
          </a:xfrm>
          <a:prstGeom prst="actionButtonForwardNex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>
            <a:hlinkClick r:id="rId5" action="ppaction://hlinksldjump"/>
          </p:cNvPr>
          <p:cNvSpPr/>
          <p:nvPr/>
        </p:nvSpPr>
        <p:spPr>
          <a:xfrm>
            <a:off x="3348038" y="6237288"/>
            <a:ext cx="1511300" cy="43180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В начало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6" grpId="1" animBg="1"/>
      <p:bldP spid="7" grpId="0" animBg="1"/>
      <p:bldP spid="7" grpId="1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116013" y="188913"/>
            <a:ext cx="6985000" cy="122396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0066"/>
                </a:solidFill>
              </a:rPr>
              <a:t>Для ввода звуковой информации в компьютер служит …</a:t>
            </a:r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539750" y="1989138"/>
            <a:ext cx="3384550" cy="1008062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мышь</a:t>
            </a:r>
          </a:p>
        </p:txBody>
      </p:sp>
      <p:sp>
        <p:nvSpPr>
          <p:cNvPr id="5" name="Овал 4">
            <a:hlinkClick r:id="rId2" action="ppaction://hlinksldjump"/>
          </p:cNvPr>
          <p:cNvSpPr/>
          <p:nvPr/>
        </p:nvSpPr>
        <p:spPr>
          <a:xfrm>
            <a:off x="4572000" y="1989138"/>
            <a:ext cx="3384550" cy="1008062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Акустические колонки</a:t>
            </a:r>
          </a:p>
        </p:txBody>
      </p:sp>
      <p:sp>
        <p:nvSpPr>
          <p:cNvPr id="6" name="Овал 5">
            <a:hlinkClick r:id="rId3" action="ppaction://hlinksldjump"/>
          </p:cNvPr>
          <p:cNvSpPr/>
          <p:nvPr/>
        </p:nvSpPr>
        <p:spPr>
          <a:xfrm>
            <a:off x="611188" y="3500438"/>
            <a:ext cx="3384550" cy="1008062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микрофон</a:t>
            </a:r>
          </a:p>
        </p:txBody>
      </p:sp>
      <p:sp>
        <p:nvSpPr>
          <p:cNvPr id="7" name="Овал 6">
            <a:hlinkClick r:id="rId2" action="ppaction://hlinksldjump"/>
          </p:cNvPr>
          <p:cNvSpPr/>
          <p:nvPr/>
        </p:nvSpPr>
        <p:spPr>
          <a:xfrm>
            <a:off x="4716463" y="3500438"/>
            <a:ext cx="3384550" cy="1008062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принтер</a:t>
            </a:r>
          </a:p>
        </p:txBody>
      </p:sp>
      <p:pic>
        <p:nvPicPr>
          <p:cNvPr id="27656" name="Содержимое 3" descr="430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4581525"/>
            <a:ext cx="30956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Блок-схема: решение 8"/>
          <p:cNvSpPr/>
          <p:nvPr/>
        </p:nvSpPr>
        <p:spPr>
          <a:xfrm>
            <a:off x="5508625" y="4652963"/>
            <a:ext cx="3240088" cy="1368425"/>
          </a:xfrm>
          <a:prstGeom prst="flowChartDecision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50:50</a:t>
            </a: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429625" y="6429375"/>
            <a:ext cx="571500" cy="428625"/>
          </a:xfrm>
          <a:prstGeom prst="actionButtonForwardNex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>
            <a:hlinkClick r:id="rId5" action="ppaction://hlinksldjump"/>
          </p:cNvPr>
          <p:cNvSpPr/>
          <p:nvPr/>
        </p:nvSpPr>
        <p:spPr>
          <a:xfrm>
            <a:off x="3348038" y="6237288"/>
            <a:ext cx="1511300" cy="43180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В начало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4" grpId="1" animBg="1"/>
      <p:bldP spid="5" grpId="0" animBg="1"/>
      <p:bldP spid="6" grpId="0" animBg="1"/>
      <p:bldP spid="7" grpId="0" animBg="1"/>
      <p:bldP spid="7" grpId="1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116013" y="188913"/>
            <a:ext cx="6985000" cy="122396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Для вывода информации на бумагу служит ... </a:t>
            </a:r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539750" y="1989138"/>
            <a:ext cx="3384550" cy="1008062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сканер</a:t>
            </a:r>
          </a:p>
        </p:txBody>
      </p:sp>
      <p:sp>
        <p:nvSpPr>
          <p:cNvPr id="5" name="Овал 4">
            <a:hlinkClick r:id="rId2" action="ppaction://hlinksldjump"/>
          </p:cNvPr>
          <p:cNvSpPr/>
          <p:nvPr/>
        </p:nvSpPr>
        <p:spPr>
          <a:xfrm>
            <a:off x="611188" y="3573463"/>
            <a:ext cx="3384550" cy="1008062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цифровая фотокамера</a:t>
            </a:r>
          </a:p>
        </p:txBody>
      </p:sp>
      <p:sp>
        <p:nvSpPr>
          <p:cNvPr id="6" name="Овал 5">
            <a:hlinkClick r:id="rId2" action="ppaction://hlinksldjump"/>
          </p:cNvPr>
          <p:cNvSpPr/>
          <p:nvPr/>
        </p:nvSpPr>
        <p:spPr>
          <a:xfrm>
            <a:off x="4932363" y="3573463"/>
            <a:ext cx="3384550" cy="1008062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монитор</a:t>
            </a:r>
          </a:p>
        </p:txBody>
      </p:sp>
      <p:sp>
        <p:nvSpPr>
          <p:cNvPr id="7" name="Овал 6">
            <a:hlinkClick r:id="rId3" action="ppaction://hlinksldjump"/>
          </p:cNvPr>
          <p:cNvSpPr/>
          <p:nvPr/>
        </p:nvSpPr>
        <p:spPr>
          <a:xfrm>
            <a:off x="4716463" y="2133600"/>
            <a:ext cx="3384550" cy="1008063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принтер</a:t>
            </a:r>
          </a:p>
        </p:txBody>
      </p:sp>
      <p:pic>
        <p:nvPicPr>
          <p:cNvPr id="28680" name="Содержимое 3" descr="430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4581525"/>
            <a:ext cx="30956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Блок-схема: решение 8"/>
          <p:cNvSpPr/>
          <p:nvPr/>
        </p:nvSpPr>
        <p:spPr>
          <a:xfrm>
            <a:off x="5508625" y="4652963"/>
            <a:ext cx="3240088" cy="1368425"/>
          </a:xfrm>
          <a:prstGeom prst="flowChartDecision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50:50</a:t>
            </a: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286750" y="6357938"/>
            <a:ext cx="642938" cy="500062"/>
          </a:xfrm>
          <a:prstGeom prst="actionButtonForwardNex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>
            <a:hlinkClick r:id="rId5" action="ppaction://hlinksldjump"/>
          </p:cNvPr>
          <p:cNvSpPr/>
          <p:nvPr/>
        </p:nvSpPr>
        <p:spPr>
          <a:xfrm>
            <a:off x="3348038" y="6237288"/>
            <a:ext cx="1511300" cy="43180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В начало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5" grpId="1" animBg="1"/>
      <p:bldP spid="6" grpId="0" animBg="1"/>
      <p:bldP spid="6" grpId="1" animBg="1"/>
      <p:bldP spid="7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116013" y="188913"/>
            <a:ext cx="6985000" cy="122396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Для хранения информации используют … </a:t>
            </a:r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539750" y="1989138"/>
            <a:ext cx="3384550" cy="1008062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монитор</a:t>
            </a:r>
          </a:p>
        </p:txBody>
      </p:sp>
      <p:sp>
        <p:nvSpPr>
          <p:cNvPr id="5" name="Овал 4">
            <a:hlinkClick r:id="rId2" action="ppaction://hlinksldjump"/>
          </p:cNvPr>
          <p:cNvSpPr/>
          <p:nvPr/>
        </p:nvSpPr>
        <p:spPr>
          <a:xfrm>
            <a:off x="250825" y="3573463"/>
            <a:ext cx="3744913" cy="1008062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Дисковод гибких дисков</a:t>
            </a:r>
          </a:p>
        </p:txBody>
      </p:sp>
      <p:sp>
        <p:nvSpPr>
          <p:cNvPr id="6" name="Овал 5">
            <a:hlinkClick r:id="rId2" action="ppaction://hlinksldjump"/>
          </p:cNvPr>
          <p:cNvSpPr/>
          <p:nvPr/>
        </p:nvSpPr>
        <p:spPr>
          <a:xfrm>
            <a:off x="4716463" y="2133600"/>
            <a:ext cx="3384550" cy="1008063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процессор</a:t>
            </a:r>
          </a:p>
        </p:txBody>
      </p:sp>
      <p:sp>
        <p:nvSpPr>
          <p:cNvPr id="7" name="Овал 6">
            <a:hlinkClick r:id="rId3" action="ppaction://hlinksldjump"/>
          </p:cNvPr>
          <p:cNvSpPr/>
          <p:nvPr/>
        </p:nvSpPr>
        <p:spPr>
          <a:xfrm>
            <a:off x="4932363" y="3573463"/>
            <a:ext cx="3384550" cy="1008062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жесткий диск</a:t>
            </a:r>
          </a:p>
        </p:txBody>
      </p:sp>
      <p:pic>
        <p:nvPicPr>
          <p:cNvPr id="29706" name="Содержимое 3" descr="430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4581525"/>
            <a:ext cx="30956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Блок-схема: решение 8"/>
          <p:cNvSpPr/>
          <p:nvPr/>
        </p:nvSpPr>
        <p:spPr>
          <a:xfrm>
            <a:off x="5508625" y="4652963"/>
            <a:ext cx="3240088" cy="1368425"/>
          </a:xfrm>
          <a:prstGeom prst="flowChartDecision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50:50</a:t>
            </a: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286750" y="6429375"/>
            <a:ext cx="642938" cy="428625"/>
          </a:xfrm>
          <a:prstGeom prst="actionButtonForwardNex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>
            <a:hlinkClick r:id="rId5" action="ppaction://hlinksldjump"/>
          </p:cNvPr>
          <p:cNvSpPr/>
          <p:nvPr/>
        </p:nvSpPr>
        <p:spPr>
          <a:xfrm>
            <a:off x="3348038" y="6237288"/>
            <a:ext cx="1511300" cy="43180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В начало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4" grpId="1" animBg="1"/>
      <p:bldP spid="5" grpId="0" animBg="1"/>
      <p:bldP spid="5" grpId="1" animBg="1"/>
      <p:bldP spid="6" grpId="0" animBg="1"/>
      <p:bldP spid="7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11188" y="188913"/>
            <a:ext cx="7921625" cy="143986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Для ввода в компьютер графической информации с бумажного оригинала служит… </a:t>
            </a:r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611188" y="2133600"/>
            <a:ext cx="3384550" cy="1008063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сканер</a:t>
            </a:r>
          </a:p>
        </p:txBody>
      </p:sp>
      <p:sp>
        <p:nvSpPr>
          <p:cNvPr id="5" name="Овал 4">
            <a:hlinkClick r:id="rId3" action="ppaction://hlinksldjump"/>
          </p:cNvPr>
          <p:cNvSpPr/>
          <p:nvPr/>
        </p:nvSpPr>
        <p:spPr>
          <a:xfrm>
            <a:off x="755650" y="3573463"/>
            <a:ext cx="3384550" cy="1008062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монитор</a:t>
            </a:r>
          </a:p>
        </p:txBody>
      </p:sp>
      <p:sp>
        <p:nvSpPr>
          <p:cNvPr id="6" name="Овал 5">
            <a:hlinkClick r:id="rId3" action="ppaction://hlinksldjump"/>
          </p:cNvPr>
          <p:cNvSpPr/>
          <p:nvPr/>
        </p:nvSpPr>
        <p:spPr>
          <a:xfrm>
            <a:off x="4932363" y="3573463"/>
            <a:ext cx="3384550" cy="1008062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клавиатура</a:t>
            </a:r>
          </a:p>
        </p:txBody>
      </p:sp>
      <p:sp>
        <p:nvSpPr>
          <p:cNvPr id="7" name="Овал 6">
            <a:hlinkClick r:id="rId3" action="ppaction://hlinksldjump"/>
          </p:cNvPr>
          <p:cNvSpPr/>
          <p:nvPr/>
        </p:nvSpPr>
        <p:spPr>
          <a:xfrm>
            <a:off x="4787900" y="2133600"/>
            <a:ext cx="3384550" cy="1008063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принтер</a:t>
            </a:r>
          </a:p>
        </p:txBody>
      </p:sp>
      <p:pic>
        <p:nvPicPr>
          <p:cNvPr id="30728" name="Содержимое 3" descr="430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4581525"/>
            <a:ext cx="30956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Блок-схема: решение 8"/>
          <p:cNvSpPr/>
          <p:nvPr/>
        </p:nvSpPr>
        <p:spPr>
          <a:xfrm>
            <a:off x="5508625" y="4652963"/>
            <a:ext cx="3240088" cy="1368425"/>
          </a:xfrm>
          <a:prstGeom prst="flowChartDecision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50:50</a:t>
            </a: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286750" y="6429375"/>
            <a:ext cx="571500" cy="428625"/>
          </a:xfrm>
          <a:prstGeom prst="actionButtonForwardNex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>
            <a:hlinkClick r:id="rId5" action="ppaction://hlinksldjump"/>
          </p:cNvPr>
          <p:cNvSpPr/>
          <p:nvPr/>
        </p:nvSpPr>
        <p:spPr>
          <a:xfrm>
            <a:off x="3348038" y="6237288"/>
            <a:ext cx="1511300" cy="43180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В начало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5" grpId="1" animBg="1"/>
      <p:bldP spid="6" grpId="0" animBg="1"/>
      <p:bldP spid="7" grpId="0" animBg="1"/>
      <p:bldP spid="7" grpId="1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11188" y="188913"/>
            <a:ext cx="7921625" cy="143986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Для указания позиции на экране удобно использовать … </a:t>
            </a:r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611188" y="2133600"/>
            <a:ext cx="3384550" cy="1008063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акустические колонки</a:t>
            </a:r>
          </a:p>
        </p:txBody>
      </p:sp>
      <p:sp>
        <p:nvSpPr>
          <p:cNvPr id="5" name="Овал 4">
            <a:hlinkClick r:id="rId2" action="ppaction://hlinksldjump"/>
          </p:cNvPr>
          <p:cNvSpPr/>
          <p:nvPr/>
        </p:nvSpPr>
        <p:spPr>
          <a:xfrm>
            <a:off x="755650" y="3644900"/>
            <a:ext cx="3384550" cy="1008063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микрофон</a:t>
            </a:r>
          </a:p>
        </p:txBody>
      </p:sp>
      <p:sp>
        <p:nvSpPr>
          <p:cNvPr id="6" name="Овал 5">
            <a:hlinkClick r:id="rId2" action="ppaction://hlinksldjump"/>
          </p:cNvPr>
          <p:cNvSpPr/>
          <p:nvPr/>
        </p:nvSpPr>
        <p:spPr>
          <a:xfrm>
            <a:off x="5003800" y="3573463"/>
            <a:ext cx="3384550" cy="1008062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принтер</a:t>
            </a:r>
          </a:p>
        </p:txBody>
      </p:sp>
      <p:sp>
        <p:nvSpPr>
          <p:cNvPr id="7" name="Овал 6">
            <a:hlinkClick r:id="rId3" action="ppaction://hlinksldjump"/>
          </p:cNvPr>
          <p:cNvSpPr/>
          <p:nvPr/>
        </p:nvSpPr>
        <p:spPr>
          <a:xfrm>
            <a:off x="4859338" y="2205038"/>
            <a:ext cx="3384550" cy="1008062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мышь</a:t>
            </a:r>
          </a:p>
        </p:txBody>
      </p:sp>
      <p:pic>
        <p:nvPicPr>
          <p:cNvPr id="31752" name="Содержимое 3" descr="430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4581525"/>
            <a:ext cx="30956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Блок-схема: решение 8"/>
          <p:cNvSpPr/>
          <p:nvPr/>
        </p:nvSpPr>
        <p:spPr>
          <a:xfrm>
            <a:off x="5508625" y="4652963"/>
            <a:ext cx="3240088" cy="1368425"/>
          </a:xfrm>
          <a:prstGeom prst="flowChartDecision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50:50</a:t>
            </a: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286750" y="6357938"/>
            <a:ext cx="642938" cy="500062"/>
          </a:xfrm>
          <a:prstGeom prst="actionButtonForwardNex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>
            <a:hlinkClick r:id="rId5" action="ppaction://hlinksldjump"/>
          </p:cNvPr>
          <p:cNvSpPr/>
          <p:nvPr/>
        </p:nvSpPr>
        <p:spPr>
          <a:xfrm>
            <a:off x="3348038" y="6237288"/>
            <a:ext cx="1511300" cy="43180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В начало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4" grpId="1" animBg="1"/>
      <p:bldP spid="5" grpId="0" animBg="1"/>
      <p:bldP spid="5" grpId="1" animBg="1"/>
      <p:bldP spid="6" grpId="0" animBg="1"/>
      <p:bldP spid="7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2"/>
          <p:cNvSpPr txBox="1">
            <a:spLocks noChangeArrowheads="1"/>
          </p:cNvSpPr>
          <p:nvPr/>
        </p:nvSpPr>
        <p:spPr bwMode="auto">
          <a:xfrm>
            <a:off x="3059113" y="404813"/>
            <a:ext cx="3097212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8000" b="1">
                <a:latin typeface="Calibri" pitchFamily="34" charset="0"/>
              </a:rPr>
              <a:t>меню</a:t>
            </a:r>
          </a:p>
        </p:txBody>
      </p:sp>
      <p:sp>
        <p:nvSpPr>
          <p:cNvPr id="14339" name="Прямоугольник 7"/>
          <p:cNvSpPr>
            <a:spLocks noChangeArrowheads="1"/>
          </p:cNvSpPr>
          <p:nvPr/>
        </p:nvSpPr>
        <p:spPr bwMode="auto">
          <a:xfrm>
            <a:off x="642938" y="1928813"/>
            <a:ext cx="184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b="1">
              <a:solidFill>
                <a:srgbClr val="000066"/>
              </a:solidFill>
              <a:latin typeface="Calibri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000750" y="642938"/>
            <a:ext cx="18415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4341" name="Прямоугольник 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43000" y="285750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solidFill>
                <a:srgbClr val="000066"/>
              </a:solidFill>
              <a:latin typeface="Calibri" pitchFamily="34" charset="0"/>
            </a:endParaRPr>
          </a:p>
        </p:txBody>
      </p:sp>
      <p:sp>
        <p:nvSpPr>
          <p:cNvPr id="14342" name="Прямоугольник 10"/>
          <p:cNvSpPr>
            <a:spLocks noChangeArrowheads="1"/>
          </p:cNvSpPr>
          <p:nvPr/>
        </p:nvSpPr>
        <p:spPr bwMode="auto">
          <a:xfrm>
            <a:off x="714375" y="2571750"/>
            <a:ext cx="26368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  <a:hlinkClick r:id="rId3" action="ppaction://hlinksldjump"/>
              </a:rPr>
              <a:t>2 Занимательная логика</a:t>
            </a:r>
            <a:endParaRPr lang="ru-RU" b="1">
              <a:latin typeface="Calibri" pitchFamily="34" charset="0"/>
            </a:endParaRPr>
          </a:p>
        </p:txBody>
      </p:sp>
      <p:sp>
        <p:nvSpPr>
          <p:cNvPr id="14343" name="Прямоугольник 11"/>
          <p:cNvSpPr>
            <a:spLocks noChangeArrowheads="1"/>
          </p:cNvSpPr>
          <p:nvPr/>
        </p:nvSpPr>
        <p:spPr bwMode="auto">
          <a:xfrm>
            <a:off x="714375" y="3857625"/>
            <a:ext cx="10810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0066"/>
                </a:solidFill>
                <a:latin typeface="Calibri" pitchFamily="34" charset="0"/>
                <a:hlinkClick r:id="rId4" action="ppaction://hlinksldjump"/>
              </a:rPr>
              <a:t>3 Ребусы</a:t>
            </a:r>
            <a:endParaRPr lang="ru-RU" b="1">
              <a:solidFill>
                <a:srgbClr val="000066"/>
              </a:solidFill>
              <a:latin typeface="Calibri" pitchFamily="34" charset="0"/>
            </a:endParaRPr>
          </a:p>
        </p:txBody>
      </p:sp>
      <p:sp>
        <p:nvSpPr>
          <p:cNvPr id="14344" name="Прямоугольник 12"/>
          <p:cNvSpPr>
            <a:spLocks noChangeArrowheads="1"/>
          </p:cNvSpPr>
          <p:nvPr/>
        </p:nvSpPr>
        <p:spPr bwMode="auto">
          <a:xfrm>
            <a:off x="714375" y="4286250"/>
            <a:ext cx="15636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000066"/>
                </a:solidFill>
                <a:latin typeface="Calibri" pitchFamily="34" charset="0"/>
                <a:hlinkClick r:id="rId5" action="ppaction://hlinksldjump"/>
              </a:rPr>
              <a:t>4</a:t>
            </a:r>
            <a:r>
              <a:rPr lang="ru-RU" b="1">
                <a:solidFill>
                  <a:srgbClr val="000066"/>
                </a:solidFill>
                <a:latin typeface="Calibri" pitchFamily="34" charset="0"/>
                <a:hlinkClick r:id="rId5" action="ppaction://hlinksldjump"/>
              </a:rPr>
              <a:t> кроссворды</a:t>
            </a:r>
            <a:endParaRPr lang="ru-RU" sz="2400" b="1">
              <a:solidFill>
                <a:srgbClr val="000066"/>
              </a:solidFill>
              <a:latin typeface="Calibri" pitchFamily="34" charset="0"/>
            </a:endParaRPr>
          </a:p>
        </p:txBody>
      </p:sp>
      <p:sp>
        <p:nvSpPr>
          <p:cNvPr id="14345" name="Прямоугольник 13"/>
          <p:cNvSpPr>
            <a:spLocks noChangeArrowheads="1"/>
          </p:cNvSpPr>
          <p:nvPr/>
        </p:nvSpPr>
        <p:spPr bwMode="auto">
          <a:xfrm>
            <a:off x="1071563" y="1500188"/>
            <a:ext cx="55705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latin typeface="Calibri" pitchFamily="34" charset="0"/>
              </a:rPr>
              <a:t>Интеллектуальная игра </a:t>
            </a:r>
          </a:p>
          <a:p>
            <a:r>
              <a:rPr lang="ru-RU" sz="3600" b="1">
                <a:latin typeface="Calibri" pitchFamily="34" charset="0"/>
              </a:rPr>
              <a:t>«В безднах информатики»</a:t>
            </a:r>
          </a:p>
        </p:txBody>
      </p:sp>
      <p:sp>
        <p:nvSpPr>
          <p:cNvPr id="14346" name="TextBox 15"/>
          <p:cNvSpPr txBox="1">
            <a:spLocks noChangeArrowheads="1"/>
          </p:cNvSpPr>
          <p:nvPr/>
        </p:nvSpPr>
        <p:spPr bwMode="auto">
          <a:xfrm>
            <a:off x="714375" y="4714875"/>
            <a:ext cx="17859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0066"/>
                </a:solidFill>
                <a:latin typeface="Calibri" pitchFamily="34" charset="0"/>
                <a:hlinkClick r:id="rId6" action="ppaction://hlinksldjump"/>
              </a:rPr>
              <a:t>5 Найди пару</a:t>
            </a:r>
            <a:endParaRPr lang="ru-RU">
              <a:solidFill>
                <a:srgbClr val="000066"/>
              </a:solidFill>
              <a:latin typeface="Calibri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571500" y="642938"/>
            <a:ext cx="3643313" cy="642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002060"/>
                </a:solidFill>
              </a:rPr>
              <a:t>разделы</a:t>
            </a:r>
          </a:p>
        </p:txBody>
      </p:sp>
      <p:sp>
        <p:nvSpPr>
          <p:cNvPr id="24" name="Прямоугольник 23">
            <a:hlinkClick r:id="rId8" action="ppaction://hlinksldjump"/>
          </p:cNvPr>
          <p:cNvSpPr/>
          <p:nvPr/>
        </p:nvSpPr>
        <p:spPr>
          <a:xfrm>
            <a:off x="571500" y="1643063"/>
            <a:ext cx="3571875" cy="12858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tx1"/>
                </a:solidFill>
              </a:rPr>
              <a:t>Интеллектуальная игра « В  безднах информатики»</a:t>
            </a:r>
          </a:p>
        </p:txBody>
      </p:sp>
      <p:sp>
        <p:nvSpPr>
          <p:cNvPr id="25" name="Прямоугольник 24">
            <a:hlinkClick r:id="rId3" action="ppaction://hlinksldjump"/>
          </p:cNvPr>
          <p:cNvSpPr/>
          <p:nvPr/>
        </p:nvSpPr>
        <p:spPr>
          <a:xfrm>
            <a:off x="571500" y="3643313"/>
            <a:ext cx="3643313" cy="1500187"/>
          </a:xfrm>
          <a:prstGeom prst="rect">
            <a:avLst/>
          </a:prstGeom>
          <a:solidFill>
            <a:srgbClr val="F53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tx1"/>
                </a:solidFill>
              </a:rPr>
              <a:t>Занимательная логика</a:t>
            </a:r>
          </a:p>
        </p:txBody>
      </p:sp>
      <p:sp>
        <p:nvSpPr>
          <p:cNvPr id="26" name="Прямоугольник 25">
            <a:hlinkClick r:id="rId9" action="ppaction://hlinksldjump"/>
          </p:cNvPr>
          <p:cNvSpPr/>
          <p:nvPr/>
        </p:nvSpPr>
        <p:spPr>
          <a:xfrm>
            <a:off x="4714875" y="857250"/>
            <a:ext cx="3643313" cy="1500188"/>
          </a:xfrm>
          <a:prstGeom prst="rect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tx1"/>
                </a:solidFill>
              </a:rPr>
              <a:t>Ребусы</a:t>
            </a:r>
          </a:p>
        </p:txBody>
      </p:sp>
      <p:sp>
        <p:nvSpPr>
          <p:cNvPr id="27" name="Прямоугольник 26">
            <a:hlinkClick r:id="rId5" action="ppaction://hlinksldjump"/>
          </p:cNvPr>
          <p:cNvSpPr/>
          <p:nvPr/>
        </p:nvSpPr>
        <p:spPr>
          <a:xfrm>
            <a:off x="4786313" y="2643188"/>
            <a:ext cx="3643312" cy="1500187"/>
          </a:xfrm>
          <a:prstGeom prst="rect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tx1"/>
                </a:solidFill>
              </a:rPr>
              <a:t>Кроссворды</a:t>
            </a:r>
          </a:p>
        </p:txBody>
      </p:sp>
      <p:sp>
        <p:nvSpPr>
          <p:cNvPr id="28" name="Прямоугольник 27">
            <a:hlinkClick r:id="rId6" action="ppaction://hlinksldjump"/>
          </p:cNvPr>
          <p:cNvSpPr/>
          <p:nvPr/>
        </p:nvSpPr>
        <p:spPr>
          <a:xfrm>
            <a:off x="4714875" y="4572000"/>
            <a:ext cx="3643313" cy="1500188"/>
          </a:xfrm>
          <a:prstGeom prst="rect">
            <a:avLst/>
          </a:prstGeom>
          <a:solidFill>
            <a:srgbClr val="D537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tx1"/>
                </a:solidFill>
              </a:rPr>
              <a:t>Найди пару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11188" y="188913"/>
            <a:ext cx="7921625" cy="143986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tx1"/>
                </a:solidFill>
              </a:rPr>
              <a:t> </a:t>
            </a:r>
            <a:r>
              <a:rPr lang="ru-RU" sz="3200" b="1" dirty="0">
                <a:solidFill>
                  <a:schemeClr val="tx1"/>
                </a:solidFill>
              </a:rPr>
              <a:t>Для вычислений, обработки информации и управления работой компьютера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служит ... </a:t>
            </a:r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611188" y="2133600"/>
            <a:ext cx="3384550" cy="1008063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память</a:t>
            </a:r>
          </a:p>
        </p:txBody>
      </p:sp>
      <p:sp>
        <p:nvSpPr>
          <p:cNvPr id="5" name="Овал 4">
            <a:hlinkClick r:id="rId2" action="ppaction://hlinksldjump"/>
          </p:cNvPr>
          <p:cNvSpPr/>
          <p:nvPr/>
        </p:nvSpPr>
        <p:spPr>
          <a:xfrm>
            <a:off x="4859338" y="2205038"/>
            <a:ext cx="3384550" cy="1008062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принтер</a:t>
            </a:r>
          </a:p>
        </p:txBody>
      </p:sp>
      <p:sp>
        <p:nvSpPr>
          <p:cNvPr id="6" name="Овал 5">
            <a:hlinkClick r:id="rId3" action="ppaction://hlinksldjump"/>
          </p:cNvPr>
          <p:cNvSpPr/>
          <p:nvPr/>
        </p:nvSpPr>
        <p:spPr>
          <a:xfrm>
            <a:off x="684213" y="3429000"/>
            <a:ext cx="3382962" cy="1008063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процессор</a:t>
            </a:r>
          </a:p>
        </p:txBody>
      </p:sp>
      <p:sp>
        <p:nvSpPr>
          <p:cNvPr id="7" name="Овал 6">
            <a:hlinkClick r:id="rId2" action="ppaction://hlinksldjump"/>
          </p:cNvPr>
          <p:cNvSpPr/>
          <p:nvPr/>
        </p:nvSpPr>
        <p:spPr>
          <a:xfrm>
            <a:off x="4932363" y="3500438"/>
            <a:ext cx="3384550" cy="1008062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мышь</a:t>
            </a:r>
          </a:p>
        </p:txBody>
      </p:sp>
      <p:pic>
        <p:nvPicPr>
          <p:cNvPr id="32776" name="Содержимое 3" descr="430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4581525"/>
            <a:ext cx="30956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Блок-схема: решение 8"/>
          <p:cNvSpPr/>
          <p:nvPr/>
        </p:nvSpPr>
        <p:spPr>
          <a:xfrm>
            <a:off x="5508625" y="4652963"/>
            <a:ext cx="3240088" cy="1368425"/>
          </a:xfrm>
          <a:prstGeom prst="flowChartDecision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50:50</a:t>
            </a:r>
          </a:p>
        </p:txBody>
      </p:sp>
      <p:sp>
        <p:nvSpPr>
          <p:cNvPr id="11" name="Управляющая кнопка: далее 10">
            <a:hlinkClick r:id="rId5" action="ppaction://hlinksldjump" highlightClick="1"/>
          </p:cNvPr>
          <p:cNvSpPr/>
          <p:nvPr/>
        </p:nvSpPr>
        <p:spPr>
          <a:xfrm>
            <a:off x="8358188" y="6357938"/>
            <a:ext cx="642937" cy="500062"/>
          </a:xfrm>
          <a:prstGeom prst="actionButtonForwardNex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>
            <a:hlinkClick r:id="rId6" action="ppaction://hlinksldjump"/>
          </p:cNvPr>
          <p:cNvSpPr/>
          <p:nvPr/>
        </p:nvSpPr>
        <p:spPr>
          <a:xfrm>
            <a:off x="3348038" y="6237288"/>
            <a:ext cx="1511300" cy="43180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В начало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5" grpId="1" animBg="1"/>
      <p:bldP spid="6" grpId="0" animBg="1"/>
      <p:bldP spid="7" grpId="0" animBg="1"/>
      <p:bldP spid="7" grpId="1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036902" y="332656"/>
            <a:ext cx="7070205" cy="1754326"/>
          </a:xfrm>
          <a:prstGeom prst="rect">
            <a:avLst/>
          </a:prstGeom>
          <a:noFill/>
        </p:spPr>
        <p:txBody>
          <a:bodyPr>
            <a:spAutoFit/>
            <a:scene3d>
              <a:camera prst="perspectiveRelaxedModerately"/>
              <a:lightRig rig="threePt" dir="t"/>
            </a:scene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Молодец!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Ответил правильно!</a:t>
            </a:r>
          </a:p>
        </p:txBody>
      </p:sp>
      <p:pic>
        <p:nvPicPr>
          <p:cNvPr id="33796" name="Рисунок 3" descr="Рif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2138" y="2924175"/>
            <a:ext cx="2592387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Управляющая кнопка: возврат 5">
            <a:hlinkClick r:id="" action="ppaction://hlinkshowjump?jump=lastslideviewed" highlightClick="1"/>
          </p:cNvPr>
          <p:cNvSpPr/>
          <p:nvPr/>
        </p:nvSpPr>
        <p:spPr>
          <a:xfrm>
            <a:off x="8215313" y="6286500"/>
            <a:ext cx="642937" cy="571500"/>
          </a:xfrm>
          <a:prstGeom prst="actionButtonRetur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3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9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2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33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5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8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81599" y="908721"/>
            <a:ext cx="8580812" cy="2088232"/>
          </a:xfrm>
          <a:prstGeom prst="rect">
            <a:avLst/>
          </a:prstGeom>
          <a:noFill/>
        </p:spPr>
        <p:txBody>
          <a:bodyPr spcFirstLastPara="1" wrap="none">
            <a:prstTxWarp prst="textArchDown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Неверно, начни сначала.</a:t>
            </a:r>
          </a:p>
        </p:txBody>
      </p:sp>
      <p:pic>
        <p:nvPicPr>
          <p:cNvPr id="34820" name="Рисунок 4" descr="Рисун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350" y="3429000"/>
            <a:ext cx="2016125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Управляющая кнопка: возврат 5">
            <a:hlinkClick r:id="rId3" action="ppaction://hlinksldjump" highlightClick="1"/>
          </p:cNvPr>
          <p:cNvSpPr/>
          <p:nvPr/>
        </p:nvSpPr>
        <p:spPr>
          <a:xfrm>
            <a:off x="8429625" y="6357938"/>
            <a:ext cx="500063" cy="500062"/>
          </a:xfrm>
          <a:prstGeom prst="actionButtonRetur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5845" name="Рисунок 2" descr="87gif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Рисунок 3" descr="Рисунок3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59563" y="4292600"/>
            <a:ext cx="1944687" cy="203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215138" y="0"/>
            <a:ext cx="4713727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Поздравляю!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36463" y="1052737"/>
            <a:ext cx="8671092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Ты переходишь на третий уровень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127135" y="2967335"/>
            <a:ext cx="4889737" cy="923330"/>
          </a:xfrm>
          <a:prstGeom prst="rect">
            <a:avLst/>
          </a:prstGeom>
          <a:noFill/>
        </p:spPr>
        <p:txBody>
          <a:bodyPr wrap="none">
            <a:prstTxWarp prst="textWave1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Третий уровень</a:t>
            </a:r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459788" y="6381750"/>
            <a:ext cx="468312" cy="331788"/>
          </a:xfrm>
          <a:prstGeom prst="actionButtonForwardNex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851" name="TextBox 9"/>
          <p:cNvSpPr txBox="1">
            <a:spLocks noChangeArrowheads="1"/>
          </p:cNvSpPr>
          <p:nvPr/>
        </p:nvSpPr>
        <p:spPr bwMode="auto">
          <a:xfrm>
            <a:off x="755650" y="4797425"/>
            <a:ext cx="41036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Calibri" pitchFamily="34" charset="0"/>
              </a:rPr>
              <a:t>Клавиатура</a:t>
            </a:r>
          </a:p>
        </p:txBody>
      </p:sp>
      <p:sp>
        <p:nvSpPr>
          <p:cNvPr id="13" name="Овал 12"/>
          <p:cNvSpPr/>
          <p:nvPr/>
        </p:nvSpPr>
        <p:spPr>
          <a:xfrm>
            <a:off x="214313" y="5429250"/>
            <a:ext cx="500062" cy="42862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571625" y="5429250"/>
            <a:ext cx="500063" cy="42862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928688" y="5429250"/>
            <a:ext cx="500062" cy="42862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2214563" y="5429250"/>
            <a:ext cx="419100" cy="42862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2786063" y="5429250"/>
            <a:ext cx="419100" cy="42862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857" name="TextBox 1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428625" y="5643563"/>
            <a:ext cx="393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Calibri" pitchFamily="34" charset="0"/>
              </a:rPr>
              <a:t>1</a:t>
            </a:r>
          </a:p>
        </p:txBody>
      </p:sp>
      <p:sp>
        <p:nvSpPr>
          <p:cNvPr id="35858" name="TextBox 19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1143000" y="5643563"/>
            <a:ext cx="393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Calibri" pitchFamily="34" charset="0"/>
              </a:rPr>
              <a:t>2</a:t>
            </a:r>
          </a:p>
        </p:txBody>
      </p:sp>
      <p:sp>
        <p:nvSpPr>
          <p:cNvPr id="35859" name="TextBox 20"/>
          <p:cNvSpPr txBox="1">
            <a:spLocks noChangeArrowheads="1"/>
          </p:cNvSpPr>
          <p:nvPr/>
        </p:nvSpPr>
        <p:spPr bwMode="auto">
          <a:xfrm>
            <a:off x="1857375" y="5643563"/>
            <a:ext cx="393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Calibri" pitchFamily="34" charset="0"/>
              </a:rPr>
              <a:t>3</a:t>
            </a:r>
          </a:p>
        </p:txBody>
      </p:sp>
      <p:sp>
        <p:nvSpPr>
          <p:cNvPr id="35860" name="TextBox 21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2500313" y="5643563"/>
            <a:ext cx="393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Calibri" pitchFamily="34" charset="0"/>
              </a:rPr>
              <a:t>4</a:t>
            </a:r>
          </a:p>
        </p:txBody>
      </p:sp>
      <p:sp>
        <p:nvSpPr>
          <p:cNvPr id="35861" name="TextBox 22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3071813" y="5643563"/>
            <a:ext cx="428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Calibri" pitchFamily="34" charset="0"/>
              </a:rPr>
              <a:t>5</a:t>
            </a:r>
          </a:p>
        </p:txBody>
      </p:sp>
      <p:sp>
        <p:nvSpPr>
          <p:cNvPr id="24" name="Прямоугольник 23">
            <a:hlinkClick r:id="rId8" action="ppaction://hlinksldjump"/>
          </p:cNvPr>
          <p:cNvSpPr/>
          <p:nvPr/>
        </p:nvSpPr>
        <p:spPr>
          <a:xfrm>
            <a:off x="2627784" y="6309320"/>
            <a:ext cx="1171829" cy="317648"/>
          </a:xfrm>
          <a:prstGeom prst="rect">
            <a:avLst/>
          </a:prstGeom>
          <a:noFill/>
        </p:spPr>
        <p:txBody>
          <a:bodyPr wrap="none">
            <a:prstTxWarp prst="textWave1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меню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6867" name="Рисунок 8" descr="Рисунок1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4438" y="3213100"/>
            <a:ext cx="1468437" cy="154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Рисунок 9" descr="Рисунок1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4663" y="1700213"/>
            <a:ext cx="1468437" cy="154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Рисунок 10" descr="Рисунок1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425" y="3429000"/>
            <a:ext cx="1468438" cy="154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971550" y="260350"/>
            <a:ext cx="76327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bg1"/>
                </a:solidFill>
                <a:latin typeface="Calibri" pitchFamily="34" charset="0"/>
              </a:rPr>
              <a:t>Клавиши {</a:t>
            </a:r>
            <a:r>
              <a:rPr lang="en-US" sz="2400" b="1">
                <a:solidFill>
                  <a:schemeClr val="bg1"/>
                </a:solidFill>
                <a:latin typeface="Calibri" pitchFamily="34" charset="0"/>
              </a:rPr>
              <a:t>Home}, {PageUp}, {↑}, {End}, {→} </a:t>
            </a:r>
            <a:r>
              <a:rPr lang="ru-RU" sz="2400" b="1">
                <a:solidFill>
                  <a:schemeClr val="bg1"/>
                </a:solidFill>
                <a:latin typeface="Calibri" pitchFamily="34" charset="0"/>
              </a:rPr>
              <a:t>относятся к группе …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547813" y="1844675"/>
            <a:ext cx="2232025" cy="720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971550" y="2349500"/>
            <a:ext cx="35448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7030A0"/>
                </a:solidFill>
                <a:latin typeface="Calibri" pitchFamily="34" charset="0"/>
              </a:rPr>
              <a:t>Функциональных клавиш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132138" y="3716338"/>
            <a:ext cx="230346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7030A0"/>
                </a:solidFill>
                <a:latin typeface="Calibri" pitchFamily="34" charset="0"/>
              </a:rPr>
              <a:t>Клавиш управления курсором 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435600" y="2420938"/>
            <a:ext cx="24495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7030A0"/>
                </a:solidFill>
                <a:latin typeface="Calibri" pitchFamily="34" charset="0"/>
              </a:rPr>
              <a:t>Специальных клавиш 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7019925" y="3860800"/>
            <a:ext cx="19446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7030A0"/>
                </a:solidFill>
                <a:latin typeface="Calibri" pitchFamily="34" charset="0"/>
              </a:rPr>
              <a:t>Символьных клавиш </a:t>
            </a:r>
          </a:p>
        </p:txBody>
      </p:sp>
      <p:pic>
        <p:nvPicPr>
          <p:cNvPr id="36876" name="Рисунок 19" descr="colec73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550" y="4868863"/>
            <a:ext cx="2087563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Блок-схема: решение 20"/>
          <p:cNvSpPr/>
          <p:nvPr/>
        </p:nvSpPr>
        <p:spPr>
          <a:xfrm>
            <a:off x="4643438" y="5157788"/>
            <a:ext cx="3241675" cy="1366837"/>
          </a:xfrm>
          <a:prstGeom prst="flowChartDecision">
            <a:avLst/>
          </a:prstGeom>
          <a:blipFill>
            <a:blip r:embed="rId6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50:50</a:t>
            </a:r>
          </a:p>
        </p:txBody>
      </p:sp>
      <p:pic>
        <p:nvPicPr>
          <p:cNvPr id="36878" name="Рисунок 23" descr="Рисунок1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1714500"/>
            <a:ext cx="1468437" cy="154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Управляющая кнопка: далее 24">
            <a:hlinkClick r:id="" action="ppaction://hlinkshowjump?jump=nextslide" highlightClick="1"/>
          </p:cNvPr>
          <p:cNvSpPr/>
          <p:nvPr/>
        </p:nvSpPr>
        <p:spPr>
          <a:xfrm>
            <a:off x="8459788" y="6453188"/>
            <a:ext cx="684212" cy="404812"/>
          </a:xfrm>
          <a:prstGeom prst="actionButtonForwardNex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214313" y="500063"/>
            <a:ext cx="428625" cy="571500"/>
          </a:xfrm>
          <a:prstGeom prst="ellipse">
            <a:avLst/>
          </a:prstGeom>
          <a:solidFill>
            <a:srgbClr val="E709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8" name="Прямоугольник 17">
            <a:hlinkClick r:id="rId7" action="ppaction://hlinksldjump"/>
          </p:cNvPr>
          <p:cNvSpPr/>
          <p:nvPr/>
        </p:nvSpPr>
        <p:spPr>
          <a:xfrm>
            <a:off x="3132138" y="6165850"/>
            <a:ext cx="1439862" cy="431800"/>
          </a:xfrm>
          <a:prstGeom prst="rect">
            <a:avLst/>
          </a:prstGeom>
          <a:solidFill>
            <a:srgbClr val="29E33F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В начало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7" grpId="0" build="allAtOnce"/>
      <p:bldP spid="2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0" y="0"/>
            <a:ext cx="8964613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chemeClr val="bg1"/>
                </a:solidFill>
                <a:latin typeface="Calibri" pitchFamily="34" charset="0"/>
              </a:rPr>
              <a:t>Для переключения клавиатуры с режима ввода русских на режим ввода латинских </a:t>
            </a:r>
          </a:p>
          <a:p>
            <a:r>
              <a:rPr lang="ru-RU" sz="2800" b="1">
                <a:solidFill>
                  <a:schemeClr val="bg1"/>
                </a:solidFill>
                <a:latin typeface="Calibri" pitchFamily="34" charset="0"/>
              </a:rPr>
              <a:t>букв и обратно используют комбинацию клавиш ... </a:t>
            </a:r>
          </a:p>
        </p:txBody>
      </p:sp>
      <p:pic>
        <p:nvPicPr>
          <p:cNvPr id="37892" name="Рисунок 3" descr="Рисунок1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1700213"/>
            <a:ext cx="1468437" cy="154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Рисунок 4" descr="Рисунок1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313" y="3429000"/>
            <a:ext cx="1470025" cy="154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4" name="Рисунок 5" descr="Рисунок1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175" y="1484313"/>
            <a:ext cx="1470025" cy="154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5" name="Рисунок 6" descr="Рисунок1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163" y="3500438"/>
            <a:ext cx="1468437" cy="154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258888" y="2133600"/>
            <a:ext cx="2305050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rgbClr val="000066"/>
                </a:solidFill>
                <a:latin typeface="Calibri" pitchFamily="34" charset="0"/>
              </a:rPr>
              <a:t>Ctrl+Shift </a:t>
            </a:r>
            <a:r>
              <a:rPr lang="ru-RU" sz="2000" b="1">
                <a:solidFill>
                  <a:srgbClr val="000066"/>
                </a:solidFill>
                <a:latin typeface="Calibri" pitchFamily="34" charset="0"/>
              </a:rPr>
              <a:t>или </a:t>
            </a:r>
            <a:r>
              <a:rPr lang="en-US" sz="2000" b="1">
                <a:solidFill>
                  <a:srgbClr val="000066"/>
                </a:solidFill>
                <a:latin typeface="Calibri" pitchFamily="34" charset="0"/>
              </a:rPr>
              <a:t>Alt+Shift(</a:t>
            </a:r>
            <a:r>
              <a:rPr lang="ru-RU" sz="2000" b="1">
                <a:solidFill>
                  <a:srgbClr val="000066"/>
                </a:solidFill>
                <a:latin typeface="Calibri" pitchFamily="34" charset="0"/>
              </a:rPr>
              <a:t>слева) 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643438" y="2133600"/>
            <a:ext cx="28082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rgbClr val="000066"/>
                </a:solidFill>
                <a:latin typeface="Calibri" pitchFamily="34" charset="0"/>
              </a:rPr>
              <a:t>Shift+</a:t>
            </a:r>
            <a:r>
              <a:rPr lang="ru-RU" sz="2000" b="1">
                <a:solidFill>
                  <a:srgbClr val="000066"/>
                </a:solidFill>
                <a:latin typeface="Calibri" pitchFamily="34" charset="0"/>
              </a:rPr>
              <a:t>буква 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203575" y="4076700"/>
            <a:ext cx="21605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rgbClr val="000066"/>
                </a:solidFill>
                <a:latin typeface="Calibri" pitchFamily="34" charset="0"/>
              </a:rPr>
              <a:t>Ctrl+Alt </a:t>
            </a:r>
            <a:endParaRPr lang="ru-RU" sz="2000" b="1">
              <a:solidFill>
                <a:srgbClr val="000066"/>
              </a:solidFill>
              <a:latin typeface="Calibri" pitchFamily="34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588125" y="3933825"/>
            <a:ext cx="2160588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rgbClr val="000066"/>
                </a:solidFill>
                <a:latin typeface="Calibri" pitchFamily="34" charset="0"/>
              </a:rPr>
              <a:t>Ctrl+Shift </a:t>
            </a:r>
            <a:r>
              <a:rPr lang="ru-RU" sz="2000" b="1">
                <a:solidFill>
                  <a:srgbClr val="000066"/>
                </a:solidFill>
                <a:latin typeface="Calibri" pitchFamily="34" charset="0"/>
              </a:rPr>
              <a:t>или </a:t>
            </a:r>
            <a:r>
              <a:rPr lang="en-US" sz="2000" b="1">
                <a:solidFill>
                  <a:srgbClr val="000066"/>
                </a:solidFill>
                <a:latin typeface="Calibri" pitchFamily="34" charset="0"/>
              </a:rPr>
              <a:t>Alt+Shift(</a:t>
            </a:r>
            <a:r>
              <a:rPr lang="ru-RU" sz="2000" b="1">
                <a:solidFill>
                  <a:srgbClr val="000066"/>
                </a:solidFill>
                <a:latin typeface="Calibri" pitchFamily="34" charset="0"/>
              </a:rPr>
              <a:t>справа) </a:t>
            </a:r>
          </a:p>
        </p:txBody>
      </p:sp>
      <p:pic>
        <p:nvPicPr>
          <p:cNvPr id="37900" name="Рисунок 11" descr="colec73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550" y="4868863"/>
            <a:ext cx="2087563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Блок-схема: решение 12"/>
          <p:cNvSpPr/>
          <p:nvPr/>
        </p:nvSpPr>
        <p:spPr>
          <a:xfrm>
            <a:off x="4643438" y="5157788"/>
            <a:ext cx="3241675" cy="1366837"/>
          </a:xfrm>
          <a:prstGeom prst="flowChartDecision">
            <a:avLst/>
          </a:prstGeom>
          <a:blipFill>
            <a:blip r:embed="rId6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50:50</a:t>
            </a:r>
          </a:p>
        </p:txBody>
      </p:sp>
      <p:sp>
        <p:nvSpPr>
          <p:cNvPr id="14" name="Овал 13"/>
          <p:cNvSpPr/>
          <p:nvPr/>
        </p:nvSpPr>
        <p:spPr>
          <a:xfrm>
            <a:off x="8215313" y="785813"/>
            <a:ext cx="428625" cy="571500"/>
          </a:xfrm>
          <a:prstGeom prst="ellipse">
            <a:avLst/>
          </a:prstGeom>
          <a:solidFill>
            <a:srgbClr val="E709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5" name="Прямоугольник 14">
            <a:hlinkClick r:id="rId7" action="ppaction://hlinksldjump"/>
          </p:cNvPr>
          <p:cNvSpPr/>
          <p:nvPr/>
        </p:nvSpPr>
        <p:spPr>
          <a:xfrm>
            <a:off x="3132138" y="6165850"/>
            <a:ext cx="1439862" cy="431800"/>
          </a:xfrm>
          <a:prstGeom prst="rect">
            <a:avLst/>
          </a:prstGeom>
          <a:solidFill>
            <a:srgbClr val="29E33F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В начало</a:t>
            </a:r>
          </a:p>
        </p:txBody>
      </p:sp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8459788" y="6453188"/>
            <a:ext cx="684212" cy="404812"/>
          </a:xfrm>
          <a:prstGeom prst="actionButtonForwardNex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 build="allAtOnce"/>
      <p:bldP spid="11" grpId="0"/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39750" y="0"/>
            <a:ext cx="72009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bg1"/>
                </a:solidFill>
                <a:latin typeface="Calibri" pitchFamily="34" charset="0"/>
              </a:rPr>
              <a:t>Для ввода цифр Маша хотела воспользоваться дополнительной клавиатурой. Но как она не нажимала на эти удобно расположенные цифровые клавиши, цифры на экране не появлялись. В чем здесь дело? </a:t>
            </a:r>
          </a:p>
        </p:txBody>
      </p:sp>
      <p:pic>
        <p:nvPicPr>
          <p:cNvPr id="38916" name="Рисунок 3" descr="Рисунок1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44675"/>
            <a:ext cx="1468437" cy="154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Рисунок 4" descr="Рисунок1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9700" y="3068638"/>
            <a:ext cx="1470025" cy="154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8" name="Рисунок 5" descr="Рисунок1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6013" y="3141663"/>
            <a:ext cx="1468437" cy="154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9" name="Рисунок 6" descr="Рисунок1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8400" y="1844675"/>
            <a:ext cx="1468438" cy="154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827088" y="2420938"/>
            <a:ext cx="33845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0066"/>
                </a:solidFill>
                <a:latin typeface="Calibri" pitchFamily="34" charset="0"/>
              </a:rPr>
              <a:t>Сломался компьютер 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427538" y="2565400"/>
            <a:ext cx="28813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0066"/>
                </a:solidFill>
                <a:latin typeface="Calibri" pitchFamily="34" charset="0"/>
              </a:rPr>
              <a:t>Неисправна клавиатура 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411413" y="3573463"/>
            <a:ext cx="25209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0066"/>
                </a:solidFill>
                <a:latin typeface="Calibri" pitchFamily="34" charset="0"/>
              </a:rPr>
              <a:t>Не включен цифровой режим дополнительной клавиатуры NumLock 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011863" y="3213100"/>
            <a:ext cx="31321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0066"/>
                </a:solidFill>
                <a:latin typeface="Calibri" pitchFamily="34" charset="0"/>
              </a:rPr>
              <a:t>Случайно был зафиксирован режим ввода заглавных букв </a:t>
            </a:r>
          </a:p>
        </p:txBody>
      </p:sp>
      <p:pic>
        <p:nvPicPr>
          <p:cNvPr id="38924" name="Рисунок 11" descr="colec73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550" y="4868863"/>
            <a:ext cx="2087563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Блок-схема: решение 12"/>
          <p:cNvSpPr/>
          <p:nvPr/>
        </p:nvSpPr>
        <p:spPr>
          <a:xfrm>
            <a:off x="4643438" y="5157788"/>
            <a:ext cx="3241675" cy="1366837"/>
          </a:xfrm>
          <a:prstGeom prst="flowChartDecision">
            <a:avLst/>
          </a:prstGeom>
          <a:blipFill>
            <a:blip r:embed="rId6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50:50</a:t>
            </a:r>
          </a:p>
        </p:txBody>
      </p:sp>
      <p:sp>
        <p:nvSpPr>
          <p:cNvPr id="14" name="Овал 13"/>
          <p:cNvSpPr/>
          <p:nvPr/>
        </p:nvSpPr>
        <p:spPr>
          <a:xfrm>
            <a:off x="8215313" y="785813"/>
            <a:ext cx="428625" cy="571500"/>
          </a:xfrm>
          <a:prstGeom prst="ellipse">
            <a:avLst/>
          </a:prstGeom>
          <a:solidFill>
            <a:srgbClr val="E709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5" name="Прямоугольник 14">
            <a:hlinkClick r:id="rId7" action="ppaction://hlinksldjump"/>
          </p:cNvPr>
          <p:cNvSpPr/>
          <p:nvPr/>
        </p:nvSpPr>
        <p:spPr>
          <a:xfrm>
            <a:off x="3132138" y="6165850"/>
            <a:ext cx="1439862" cy="431800"/>
          </a:xfrm>
          <a:prstGeom prst="rect">
            <a:avLst/>
          </a:prstGeom>
          <a:solidFill>
            <a:srgbClr val="29E33F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В начало</a:t>
            </a:r>
          </a:p>
        </p:txBody>
      </p:sp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8459788" y="6453188"/>
            <a:ext cx="684212" cy="404812"/>
          </a:xfrm>
          <a:prstGeom prst="actionButtonForwardNex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 build="allAtOnce"/>
      <p:bldP spid="10" grpId="0"/>
      <p:bldP spid="11" grpId="0" build="allAtOnce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39750" y="0"/>
            <a:ext cx="80645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chemeClr val="bg1"/>
                </a:solidFill>
                <a:latin typeface="Calibri" pitchFamily="34" charset="0"/>
              </a:rPr>
              <a:t>Иван набирал текст на компьютере. Вдруг все буквы у него стали вводиться прописными. Что произошло? </a:t>
            </a:r>
          </a:p>
        </p:txBody>
      </p:sp>
      <p:pic>
        <p:nvPicPr>
          <p:cNvPr id="39940" name="Рисунок 3" descr="Рисунок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44675"/>
            <a:ext cx="1468437" cy="154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Рисунок 4" descr="Рисунок1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913" y="2852738"/>
            <a:ext cx="1468437" cy="154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Рисунок 5" descr="Рисунок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9700" y="2708275"/>
            <a:ext cx="1470025" cy="154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3" name="Рисунок 6" descr="Рисунок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375" y="1700213"/>
            <a:ext cx="1470025" cy="154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900113" y="2276475"/>
            <a:ext cx="25923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000066"/>
                </a:solidFill>
                <a:latin typeface="Calibri" pitchFamily="34" charset="0"/>
              </a:rPr>
              <a:t>Сломался компьютер 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356100" y="2060575"/>
            <a:ext cx="29527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000066"/>
                </a:solidFill>
                <a:latin typeface="Calibri" pitchFamily="34" charset="0"/>
              </a:rPr>
              <a:t>Сбой в текстовом редакторе 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411413" y="3500438"/>
            <a:ext cx="30972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000066"/>
                </a:solidFill>
                <a:latin typeface="Calibri" pitchFamily="34" charset="0"/>
              </a:rPr>
              <a:t>Случайно была нажата клавиша CapsLock 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011863" y="3068638"/>
            <a:ext cx="29527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000066"/>
                </a:solidFill>
                <a:latin typeface="Calibri" pitchFamily="34" charset="0"/>
              </a:rPr>
              <a:t>Случайно был зафиксирован режим ввода заглавных букв </a:t>
            </a:r>
          </a:p>
        </p:txBody>
      </p:sp>
      <p:pic>
        <p:nvPicPr>
          <p:cNvPr id="39948" name="Рисунок 11" descr="colec73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1550" y="4868863"/>
            <a:ext cx="2087563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Блок-схема: решение 12"/>
          <p:cNvSpPr/>
          <p:nvPr/>
        </p:nvSpPr>
        <p:spPr>
          <a:xfrm>
            <a:off x="4643438" y="5157788"/>
            <a:ext cx="3241675" cy="1366837"/>
          </a:xfrm>
          <a:prstGeom prst="flowChartDecision">
            <a:avLst/>
          </a:prstGeom>
          <a:blipFill>
            <a:blip r:embed="rId7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50:50</a:t>
            </a:r>
          </a:p>
        </p:txBody>
      </p:sp>
      <p:sp>
        <p:nvSpPr>
          <p:cNvPr id="15" name="Овал 14"/>
          <p:cNvSpPr/>
          <p:nvPr/>
        </p:nvSpPr>
        <p:spPr>
          <a:xfrm>
            <a:off x="8215313" y="785813"/>
            <a:ext cx="428625" cy="571500"/>
          </a:xfrm>
          <a:prstGeom prst="ellipse">
            <a:avLst/>
          </a:prstGeom>
          <a:solidFill>
            <a:srgbClr val="E709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6" name="Прямоугольник 15">
            <a:hlinkClick r:id="rId8" action="ppaction://hlinksldjump"/>
          </p:cNvPr>
          <p:cNvSpPr/>
          <p:nvPr/>
        </p:nvSpPr>
        <p:spPr>
          <a:xfrm>
            <a:off x="3132138" y="6165850"/>
            <a:ext cx="1439862" cy="431800"/>
          </a:xfrm>
          <a:prstGeom prst="rect">
            <a:avLst/>
          </a:prstGeom>
          <a:solidFill>
            <a:srgbClr val="29E33F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В начало</a:t>
            </a:r>
          </a:p>
        </p:txBody>
      </p:sp>
      <p:sp>
        <p:nvSpPr>
          <p:cNvPr id="17" name="Управляющая кнопка: далее 16">
            <a:hlinkClick r:id="" action="ppaction://hlinkshowjump?jump=nextslide" highlightClick="1"/>
          </p:cNvPr>
          <p:cNvSpPr/>
          <p:nvPr/>
        </p:nvSpPr>
        <p:spPr>
          <a:xfrm>
            <a:off x="8459788" y="6453188"/>
            <a:ext cx="684212" cy="404812"/>
          </a:xfrm>
          <a:prstGeom prst="actionButtonForwardNex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3" grpId="0"/>
      <p:bldP spid="8" grpId="0" build="allAtOnce"/>
      <p:bldP spid="9" grpId="0" build="allAtOnce"/>
      <p:bldP spid="10" grpId="0"/>
      <p:bldP spid="11" grpId="0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55650" y="404813"/>
            <a:ext cx="7777163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chemeClr val="bg1"/>
                </a:solidFill>
                <a:latin typeface="Calibri" pitchFamily="34" charset="0"/>
              </a:rPr>
              <a:t>Клавиши {</a:t>
            </a:r>
            <a:r>
              <a:rPr lang="en-US" sz="2800" b="1">
                <a:solidFill>
                  <a:schemeClr val="bg1"/>
                </a:solidFill>
                <a:latin typeface="Calibri" pitchFamily="34" charset="0"/>
              </a:rPr>
              <a:t>Shift},  {Esc}, {Enter}, {CapsLock} </a:t>
            </a:r>
            <a:r>
              <a:rPr lang="ru-RU" sz="2800" b="1">
                <a:solidFill>
                  <a:schemeClr val="bg1"/>
                </a:solidFill>
                <a:latin typeface="Calibri" pitchFamily="34" charset="0"/>
              </a:rPr>
              <a:t>относятся к группе … </a:t>
            </a:r>
          </a:p>
        </p:txBody>
      </p:sp>
      <p:pic>
        <p:nvPicPr>
          <p:cNvPr id="40964" name="Рисунок 5" descr="Рисунок1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268413"/>
            <a:ext cx="1468437" cy="154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5" name="Рисунок 7" descr="Рисунок1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675" y="1557338"/>
            <a:ext cx="1468438" cy="154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6" name="Рисунок 8" descr="Рисунок1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2275" y="3141663"/>
            <a:ext cx="1468438" cy="154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7" name="Рисунок 9" descr="Рисунок1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9700" y="2205038"/>
            <a:ext cx="1470025" cy="154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900113" y="1628775"/>
            <a:ext cx="28797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000066"/>
                </a:solidFill>
                <a:latin typeface="Calibri" pitchFamily="34" charset="0"/>
              </a:rPr>
              <a:t>Функциональных клавиш 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779838" y="1773238"/>
            <a:ext cx="34559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000066"/>
                </a:solidFill>
                <a:latin typeface="Calibri" pitchFamily="34" charset="0"/>
              </a:rPr>
              <a:t>Клавиш управления курсором 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940425" y="2781300"/>
            <a:ext cx="32035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000066"/>
                </a:solidFill>
                <a:latin typeface="Calibri" pitchFamily="34" charset="0"/>
              </a:rPr>
              <a:t>Специальных клавиш 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411413" y="3500438"/>
            <a:ext cx="28082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000066"/>
                </a:solidFill>
                <a:latin typeface="Calibri" pitchFamily="34" charset="0"/>
              </a:rPr>
              <a:t>Символьных клавиш </a:t>
            </a:r>
          </a:p>
        </p:txBody>
      </p:sp>
      <p:pic>
        <p:nvPicPr>
          <p:cNvPr id="40972" name="Рисунок 15" descr="colec73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550" y="4868863"/>
            <a:ext cx="2087563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Блок-схема: решение 16"/>
          <p:cNvSpPr/>
          <p:nvPr/>
        </p:nvSpPr>
        <p:spPr>
          <a:xfrm>
            <a:off x="4643438" y="5157788"/>
            <a:ext cx="3241675" cy="1366837"/>
          </a:xfrm>
          <a:prstGeom prst="flowChartDecision">
            <a:avLst/>
          </a:prstGeom>
          <a:blipFill>
            <a:blip r:embed="rId6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50:50</a:t>
            </a:r>
          </a:p>
        </p:txBody>
      </p:sp>
      <p:sp>
        <p:nvSpPr>
          <p:cNvPr id="14" name="Овал 13"/>
          <p:cNvSpPr/>
          <p:nvPr/>
        </p:nvSpPr>
        <p:spPr>
          <a:xfrm>
            <a:off x="8215313" y="785813"/>
            <a:ext cx="428625" cy="571500"/>
          </a:xfrm>
          <a:prstGeom prst="ellipse">
            <a:avLst/>
          </a:prstGeom>
          <a:solidFill>
            <a:srgbClr val="E709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18" name="Управляющая кнопка: далее 17">
            <a:hlinkClick r:id="rId7" action="ppaction://hlinksldjump" highlightClick="1"/>
          </p:cNvPr>
          <p:cNvSpPr/>
          <p:nvPr/>
        </p:nvSpPr>
        <p:spPr>
          <a:xfrm>
            <a:off x="8501063" y="6429375"/>
            <a:ext cx="642937" cy="428625"/>
          </a:xfrm>
          <a:prstGeom prst="actionButtonForwardNex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>
            <a:hlinkClick r:id="rId8" action="ppaction://hlinksldjump"/>
          </p:cNvPr>
          <p:cNvSpPr/>
          <p:nvPr/>
        </p:nvSpPr>
        <p:spPr>
          <a:xfrm>
            <a:off x="3132138" y="6165850"/>
            <a:ext cx="1439862" cy="431800"/>
          </a:xfrm>
          <a:prstGeom prst="rect">
            <a:avLst/>
          </a:prstGeom>
          <a:solidFill>
            <a:srgbClr val="29E33F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В начало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2" grpId="0" build="allAtOnce"/>
      <p:bldP spid="13" grpId="0"/>
      <p:bldP spid="15" grpId="0" build="allAtOnce"/>
      <p:bldP spid="1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52073" y="2967335"/>
            <a:ext cx="863986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isometricOffAxis2Left"/>
              <a:lightRig rig="threePt" dir="t"/>
            </a:scene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И ЭТО ПРАВИЛЬНЫЙ ОТВЕТ!</a:t>
            </a:r>
          </a:p>
        </p:txBody>
      </p:sp>
      <p:sp>
        <p:nvSpPr>
          <p:cNvPr id="4" name="Управляющая кнопка: возврат 3">
            <a:hlinkClick r:id="" action="ppaction://hlinkshowjump?jump=lastslideviewed" highlightClick="1"/>
          </p:cNvPr>
          <p:cNvSpPr/>
          <p:nvPr/>
        </p:nvSpPr>
        <p:spPr>
          <a:xfrm>
            <a:off x="7956550" y="5949950"/>
            <a:ext cx="1008063" cy="719138"/>
          </a:xfrm>
          <a:prstGeom prst="actionButtonRetur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7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4" descr="2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Овал 11"/>
          <p:cNvSpPr/>
          <p:nvPr/>
        </p:nvSpPr>
        <p:spPr>
          <a:xfrm>
            <a:off x="1476375" y="3573463"/>
            <a:ext cx="2303463" cy="93503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/>
          </a:p>
        </p:txBody>
      </p:sp>
      <p:sp>
        <p:nvSpPr>
          <p:cNvPr id="13" name="Овал 12"/>
          <p:cNvSpPr/>
          <p:nvPr/>
        </p:nvSpPr>
        <p:spPr>
          <a:xfrm>
            <a:off x="2555875" y="5300663"/>
            <a:ext cx="1800225" cy="79216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3419475" y="2349500"/>
            <a:ext cx="2520950" cy="8636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/>
          </a:p>
        </p:txBody>
      </p:sp>
      <p:sp>
        <p:nvSpPr>
          <p:cNvPr id="16" name="Овал 15"/>
          <p:cNvSpPr/>
          <p:nvPr/>
        </p:nvSpPr>
        <p:spPr>
          <a:xfrm>
            <a:off x="4643438" y="4149725"/>
            <a:ext cx="2232025" cy="57467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/>
          </a:p>
        </p:txBody>
      </p:sp>
      <p:pic>
        <p:nvPicPr>
          <p:cNvPr id="15367" name="Рисунок 18" descr="Рисунок3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1052513"/>
            <a:ext cx="1296987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811424" y="332656"/>
            <a:ext cx="7521163" cy="923330"/>
          </a:xfrm>
          <a:prstGeom prst="rect">
            <a:avLst/>
          </a:prstGeom>
          <a:noFill/>
        </p:spPr>
        <p:txBody>
          <a:bodyPr>
            <a:prstTxWarp prst="textDoubleWave1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  <a:cs typeface="+mn-cs"/>
              </a:rPr>
              <a:t>В безднах информатики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164288" y="5877272"/>
            <a:ext cx="1311513" cy="369332"/>
          </a:xfrm>
          <a:prstGeom prst="rect">
            <a:avLst/>
          </a:prstGeom>
          <a:noFill/>
        </p:spPr>
        <p:txBody>
          <a:bodyPr wrap="none">
            <a:prstTxWarp prst="textDeflat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lt"/>
                <a:cs typeface="+mn-cs"/>
                <a:hlinkClick r:id="" action="ppaction://hlinkshowjump?jump=nextslide"/>
              </a:rPr>
              <a:t>инструкция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55000" endA="300" endPos="45500" dir="5400000" sy="-100000" algn="bl" rotWithShape="0"/>
              </a:effectLst>
              <a:latin typeface="+mn-lt"/>
              <a:cs typeface="+mn-cs"/>
            </a:endParaRPr>
          </a:p>
        </p:txBody>
      </p:sp>
      <p:pic>
        <p:nvPicPr>
          <p:cNvPr id="10" name="16_F Duval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01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7011"/>
                            </p:stCondLst>
                            <p:childTnLst>
                              <p:par>
                                <p:cTn id="8" presetID="27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" dur="250" autoRev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0" dur="250" autoRev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" dur="250" autoRev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50" autoRev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781015" y="2967335"/>
            <a:ext cx="5581977" cy="923330"/>
          </a:xfrm>
          <a:prstGeom prst="rect">
            <a:avLst/>
          </a:prstGeom>
          <a:noFill/>
        </p:spPr>
        <p:txBody>
          <a:bodyPr wrap="none">
            <a:prstTxWarp prst="textCanUp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УВЫ, ТЫ ОШИБСЯ</a:t>
            </a:r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8101013" y="6308725"/>
            <a:ext cx="792162" cy="549275"/>
          </a:xfrm>
          <a:prstGeom prst="actionButtonRetur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800000"/>
                </a:solidFill>
              </a:rPr>
              <a:t>конец</a:t>
            </a:r>
          </a:p>
        </p:txBody>
      </p:sp>
      <p:pic>
        <p:nvPicPr>
          <p:cNvPr id="44035" name="Рисунок 4" descr="zadacha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75" y="4572000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8143875" y="6215063"/>
            <a:ext cx="785813" cy="642937"/>
          </a:xfrm>
          <a:prstGeom prst="actionButtonHom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Управляющая кнопка: справка 5">
            <a:hlinkClick r:id="rId4" action="ppaction://hlinksldjump" highlightClick="1"/>
          </p:cNvPr>
          <p:cNvSpPr/>
          <p:nvPr/>
        </p:nvSpPr>
        <p:spPr>
          <a:xfrm>
            <a:off x="6948264" y="6165304"/>
            <a:ext cx="720080" cy="692696"/>
          </a:xfrm>
          <a:prstGeom prst="actionButtonHelp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46C6B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004822" y="285728"/>
            <a:ext cx="4713727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Поздравляю!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5721" y="1643051"/>
            <a:ext cx="8858279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Ты переходишь на четвертый уровень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57225" y="2967335"/>
            <a:ext cx="7618442" cy="923330"/>
          </a:xfrm>
          <a:prstGeom prst="rect">
            <a:avLst/>
          </a:prstGeom>
          <a:noFill/>
        </p:spPr>
        <p:txBody>
          <a:bodyPr>
            <a:prstTxWarp prst="textDoubleWave1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Четвертый уровень</a:t>
            </a:r>
          </a:p>
        </p:txBody>
      </p:sp>
      <p:pic>
        <p:nvPicPr>
          <p:cNvPr id="45062" name="Рисунок 6" descr="Рисунок3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0" y="3714750"/>
            <a:ext cx="230505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3" name="TextBox 8"/>
          <p:cNvSpPr txBox="1">
            <a:spLocks noChangeArrowheads="1"/>
          </p:cNvSpPr>
          <p:nvPr/>
        </p:nvSpPr>
        <p:spPr bwMode="auto">
          <a:xfrm>
            <a:off x="642938" y="4929188"/>
            <a:ext cx="342900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Calibri" pitchFamily="34" charset="0"/>
              </a:rPr>
              <a:t>История информатики</a:t>
            </a:r>
          </a:p>
        </p:txBody>
      </p:sp>
      <p:sp>
        <p:nvSpPr>
          <p:cNvPr id="8" name="Прямоугольник 7">
            <a:hlinkClick r:id="rId3" action="ppaction://hlinksldjump"/>
          </p:cNvPr>
          <p:cNvSpPr/>
          <p:nvPr/>
        </p:nvSpPr>
        <p:spPr>
          <a:xfrm>
            <a:off x="250825" y="6165850"/>
            <a:ext cx="720725" cy="5032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0" name="Прямоугольник 9">
            <a:hlinkClick r:id="rId4" action="ppaction://hlinksldjump"/>
          </p:cNvPr>
          <p:cNvSpPr/>
          <p:nvPr/>
        </p:nvSpPr>
        <p:spPr>
          <a:xfrm>
            <a:off x="1042988" y="6165850"/>
            <a:ext cx="720725" cy="5032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1" name="Прямоугольник 10">
            <a:hlinkClick r:id="rId5" action="ppaction://hlinksldjump"/>
          </p:cNvPr>
          <p:cNvSpPr/>
          <p:nvPr/>
        </p:nvSpPr>
        <p:spPr>
          <a:xfrm>
            <a:off x="1835150" y="6165850"/>
            <a:ext cx="720725" cy="5032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2" name="Прямоугольник 11">
            <a:hlinkClick r:id="rId6" action="ppaction://hlinksldjump"/>
          </p:cNvPr>
          <p:cNvSpPr/>
          <p:nvPr/>
        </p:nvSpPr>
        <p:spPr>
          <a:xfrm>
            <a:off x="2700338" y="6165850"/>
            <a:ext cx="719137" cy="5032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8572500" y="6286500"/>
            <a:ext cx="571500" cy="571500"/>
          </a:xfrm>
          <a:prstGeom prst="actionButtonForwardNex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>
            <a:hlinkClick r:id="rId7" action="ppaction://hlinksldjump"/>
          </p:cNvPr>
          <p:cNvSpPr/>
          <p:nvPr/>
        </p:nvSpPr>
        <p:spPr>
          <a:xfrm>
            <a:off x="3491880" y="6309320"/>
            <a:ext cx="1171829" cy="317648"/>
          </a:xfrm>
          <a:prstGeom prst="rect">
            <a:avLst/>
          </a:prstGeom>
          <a:noFill/>
        </p:spPr>
        <p:txBody>
          <a:bodyPr wrap="none">
            <a:prstTxWarp prst="textWave1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меню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50" autoRev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" dur="250" autoRev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88913"/>
            <a:ext cx="889317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800" b="1">
              <a:latin typeface="Calibri" pitchFamily="34" charset="0"/>
            </a:endParaRPr>
          </a:p>
        </p:txBody>
      </p:sp>
      <p:sp>
        <p:nvSpPr>
          <p:cNvPr id="10" name="Прямоугольник 9">
            <a:hlinkClick r:id="rId2" action="ppaction://hlinksldjump"/>
          </p:cNvPr>
          <p:cNvSpPr/>
          <p:nvPr/>
        </p:nvSpPr>
        <p:spPr>
          <a:xfrm>
            <a:off x="179388" y="836613"/>
            <a:ext cx="3887787" cy="201612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/>
              <a:t>Изобретение технологии изготовления бумаги в Китае, начало книгопечатания в России, первые следы иероглифического письма а Древнем Египте, появление алфавитного письма в Финикии, начало книгопечатания в Европе.</a:t>
            </a:r>
          </a:p>
        </p:txBody>
      </p:sp>
      <p:sp>
        <p:nvSpPr>
          <p:cNvPr id="12" name="Прямоугольник 11">
            <a:hlinkClick r:id="rId3" action="ppaction://hlinksldjump"/>
          </p:cNvPr>
          <p:cNvSpPr/>
          <p:nvPr/>
        </p:nvSpPr>
        <p:spPr>
          <a:xfrm>
            <a:off x="4500563" y="836613"/>
            <a:ext cx="3887787" cy="201612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/>
              <a:t>Первые следы иероглифического письма в Древнем Египте, появление алфавитного письма в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/>
              <a:t>Финикии, изобретение технологии изготовления бумаги в Китае, начало книгопечатания в Европе, начало книгопечатания в России.</a:t>
            </a:r>
          </a:p>
        </p:txBody>
      </p:sp>
      <p:sp>
        <p:nvSpPr>
          <p:cNvPr id="13" name="Прямоугольник 12">
            <a:hlinkClick r:id="rId2" action="ppaction://hlinksldjump"/>
          </p:cNvPr>
          <p:cNvSpPr/>
          <p:nvPr/>
        </p:nvSpPr>
        <p:spPr>
          <a:xfrm>
            <a:off x="4500563" y="3213100"/>
            <a:ext cx="3887787" cy="2087563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/>
              <a:t>Изобретение технологии изготовления бумаги в Китае, первые следы иероглифического письма а Древнем Египте, начало книгопечатания в России,  появление алфавитного письма в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/>
              <a:t>Финикии, начало книгопечатания в Европе.</a:t>
            </a:r>
          </a:p>
        </p:txBody>
      </p:sp>
      <p:sp>
        <p:nvSpPr>
          <p:cNvPr id="14" name="Прямоугольник 13">
            <a:hlinkClick r:id="rId2" action="ppaction://hlinksldjump"/>
          </p:cNvPr>
          <p:cNvSpPr/>
          <p:nvPr/>
        </p:nvSpPr>
        <p:spPr>
          <a:xfrm>
            <a:off x="179388" y="3213100"/>
            <a:ext cx="3887787" cy="2087563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/>
              <a:t>  Появление алфавитного письма в  Финикии, изобретение технологии изготовления бумаги в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/>
              <a:t>Китае, начало книгопечатания в России, первые следы иероглифического письма в Древнем Египте, , начало книгопечатания в Европе.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/>
          </a:p>
        </p:txBody>
      </p:sp>
      <p:sp>
        <p:nvSpPr>
          <p:cNvPr id="15" name="Блок-схема: решение 14"/>
          <p:cNvSpPr/>
          <p:nvPr/>
        </p:nvSpPr>
        <p:spPr>
          <a:xfrm>
            <a:off x="5724525" y="5489575"/>
            <a:ext cx="3240088" cy="1368425"/>
          </a:xfrm>
          <a:prstGeom prst="flowChartDecision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50:50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69215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Выбери ответ с правильной хронологической последовательностью возникновения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       письма.</a:t>
            </a:r>
          </a:p>
        </p:txBody>
      </p:sp>
      <p:pic>
        <p:nvPicPr>
          <p:cNvPr id="1028" name="Picture 4" descr="C:\Program Files\Microsoft Office\MEDIA\CAGCAT10\j0285750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8538" y="5445125"/>
            <a:ext cx="1824037" cy="112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572500" y="6500813"/>
            <a:ext cx="571500" cy="357187"/>
          </a:xfrm>
          <a:prstGeom prst="actionButtonForwardNex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>
            <a:hlinkClick r:id="rId5" action="ppaction://hlinksldjump"/>
          </p:cNvPr>
          <p:cNvSpPr/>
          <p:nvPr/>
        </p:nvSpPr>
        <p:spPr>
          <a:xfrm>
            <a:off x="395288" y="6237288"/>
            <a:ext cx="1368425" cy="431800"/>
          </a:xfrm>
          <a:prstGeom prst="rect">
            <a:avLst/>
          </a:prstGeom>
          <a:solidFill>
            <a:srgbClr val="D537BE"/>
          </a:solidFill>
          <a:ln>
            <a:solidFill>
              <a:srgbClr val="E626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В начало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2" grpId="0" animBg="1"/>
      <p:bldP spid="13" grpId="0" animBg="1"/>
      <p:bldP spid="13" grpId="1" animBg="1"/>
      <p:bldP spid="14" grpId="0" animBg="1"/>
      <p:bldP spid="1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20-Е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85863" y="188913"/>
            <a:ext cx="7562850" cy="8636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</a:rPr>
              <a:t>ВЫБЕРИ ОТВЕТ С ПРАВИЛЬНОЙ ХРОНОЛОГИЧЕСКОЙ ПОСЛЕДОВАТЕЛЬНОСТЬЮ</a:t>
            </a:r>
          </a:p>
        </p:txBody>
      </p:sp>
      <p:pic>
        <p:nvPicPr>
          <p:cNvPr id="47108" name="Рисунок 3" descr="7.gif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1341438"/>
            <a:ext cx="649288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>
            <a:hlinkClick r:id="rId2" action="ppaction://hlinksldjump"/>
          </p:cNvPr>
          <p:cNvSpPr/>
          <p:nvPr/>
        </p:nvSpPr>
        <p:spPr>
          <a:xfrm>
            <a:off x="971550" y="1125538"/>
            <a:ext cx="7993063" cy="1008062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ИЗОБРЕТЕНИЕ  МАГНИТОФОНА , ДЕМОНСТРАЦИЯ ПЕРВОГО КИНОФИЛЬМА, ПЕРВАЯ ЗАПИСЬ ЗВУКА С ПОМОЩЬЮ ФОНОГРАФА, ИЗОБРЕТЕНИЕ ФОТОГРАФИИ,ПОЯВЛЕНИЕ ПЕРВЫХ ЛАЗЕРНЫХ ДИСКОВ.</a:t>
            </a:r>
          </a:p>
        </p:txBody>
      </p:sp>
      <p:pic>
        <p:nvPicPr>
          <p:cNvPr id="47110" name="Рисунок 6" descr="7.gif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2492375"/>
            <a:ext cx="649288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971550" y="2276475"/>
            <a:ext cx="7993063" cy="1008063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ДЕМОНСТРАЦИЯ ПЕРВОГО КИНОФИЛЬМА, ИЗОБРЕТЕНИЕ ФОТОГРАФИИ,ИЗОБРЕТЕНИЕ МАГНИТОФОНА,ПЕРВАЯ ЗАПИСЬ ЗВУКА С ПОМОЩЬЮ ФОНОГРАФА, ПОЯВЛЕНИЕ ПЕРВЫХ ЛАЗЕРНЫХ ДИСКОВ.</a:t>
            </a:r>
          </a:p>
        </p:txBody>
      </p:sp>
      <p:sp>
        <p:nvSpPr>
          <p:cNvPr id="9" name="Прямоугольник 8">
            <a:hlinkClick r:id="rId5" action="ppaction://hlinksldjump"/>
          </p:cNvPr>
          <p:cNvSpPr/>
          <p:nvPr/>
        </p:nvSpPr>
        <p:spPr>
          <a:xfrm>
            <a:off x="971550" y="3357563"/>
            <a:ext cx="7993063" cy="1008062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ПЕРВАЯ ЗАПИСЬ ЗВУКА С ПОМОЩЬЮ ФОНОГРАФА, ИЗОБРЕТЕНИЕ ФОТОГРАФИИ, ДЕМОНСТРАЦИЯ ПЕРВОГО КИНОФИЛЬМА, ИЗОБРЕТЕНИЕ МАГНИТОФОНА, ПОЯВЛЕНИЕ ПЕРВЫХ ЛАЗЕРНЫХ ДИСКОВ.</a:t>
            </a:r>
          </a:p>
        </p:txBody>
      </p:sp>
      <p:sp>
        <p:nvSpPr>
          <p:cNvPr id="10" name="Прямоугольник 9">
            <a:hlinkClick r:id="rId2" action="ppaction://hlinksldjump"/>
          </p:cNvPr>
          <p:cNvSpPr/>
          <p:nvPr/>
        </p:nvSpPr>
        <p:spPr>
          <a:xfrm>
            <a:off x="971550" y="4437063"/>
            <a:ext cx="7993063" cy="1008062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ПЕРВАЯ ЗАПИСЬ С ПОМОЩЬЮ ФОНОГРАФА, ДЕМОНСТРАЦИЯ ПЕРВОГО КИНОФИЛЬМА, ИЗОБРЕТЕНИЕ ФОТОГРАФИИ, ПОЯВЛЕНИЕ ПЕРВЫХ ЛАЗЕРНЫХ ДИСКОВ,  ИЗОБРЕТЕНИЕ МАГНИТОФОНА.</a:t>
            </a:r>
          </a:p>
        </p:txBody>
      </p:sp>
      <p:pic>
        <p:nvPicPr>
          <p:cNvPr id="47114" name="Рисунок 10" descr="7.gif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3500438"/>
            <a:ext cx="647700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5" name="Рисунок 11" descr="7.gif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4581525"/>
            <a:ext cx="64770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6" name="Рисунок 14" descr="Рисунок2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288" y="188913"/>
            <a:ext cx="720725" cy="82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Блок-схема: решение 15"/>
          <p:cNvSpPr/>
          <p:nvPr/>
        </p:nvSpPr>
        <p:spPr>
          <a:xfrm>
            <a:off x="5429250" y="5489575"/>
            <a:ext cx="3240088" cy="1368425"/>
          </a:xfrm>
          <a:prstGeom prst="flowChartDecision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50:50</a:t>
            </a:r>
          </a:p>
        </p:txBody>
      </p:sp>
      <p:pic>
        <p:nvPicPr>
          <p:cNvPr id="14" name="Picture 4" descr="C:\Program Files\Microsoft Office\MEDIA\CAGCAT10\j0285750.wm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68538" y="5445125"/>
            <a:ext cx="1824037" cy="112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Управляющая кнопка: далее 16">
            <a:hlinkClick r:id="" action="ppaction://hlinkshowjump?jump=nextslide" highlightClick="1"/>
          </p:cNvPr>
          <p:cNvSpPr/>
          <p:nvPr/>
        </p:nvSpPr>
        <p:spPr>
          <a:xfrm>
            <a:off x="8643938" y="6500813"/>
            <a:ext cx="500062" cy="357187"/>
          </a:xfrm>
          <a:prstGeom prst="actionButtonForwardNex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>
            <a:hlinkClick r:id="rId8" action="ppaction://hlinksldjump"/>
          </p:cNvPr>
          <p:cNvSpPr/>
          <p:nvPr/>
        </p:nvSpPr>
        <p:spPr>
          <a:xfrm>
            <a:off x="395288" y="6237288"/>
            <a:ext cx="1368425" cy="431800"/>
          </a:xfrm>
          <a:prstGeom prst="rect">
            <a:avLst/>
          </a:prstGeom>
          <a:solidFill>
            <a:srgbClr val="D537BE"/>
          </a:solidFill>
          <a:ln>
            <a:solidFill>
              <a:srgbClr val="E626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В начало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900113" y="260350"/>
            <a:ext cx="7127875" cy="129698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</a:rPr>
              <a:t>ВЫБЕРИ ОТВЕТ С ПРАВИЛЬНОЙ ХРОНОЛОГИ- ЧЕСКОЙ ПОСЛЕДОВАТЕЛЬНОСТЬЮ ИЗОБРЕТЕ-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</a:rPr>
              <a:t>НИЯ СРЕДСТВ СВЯЗИ.</a:t>
            </a:r>
          </a:p>
        </p:txBody>
      </p:sp>
      <p:sp>
        <p:nvSpPr>
          <p:cNvPr id="4" name="Двойная стрелка влево/вправо 3">
            <a:hlinkClick r:id="rId2" action="ppaction://hlinksldjump"/>
          </p:cNvPr>
          <p:cNvSpPr/>
          <p:nvPr/>
        </p:nvSpPr>
        <p:spPr>
          <a:xfrm>
            <a:off x="250825" y="1844675"/>
            <a:ext cx="5905500" cy="936625"/>
          </a:xfrm>
          <a:prstGeom prst="leftRightArrow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ПОЧТА, ИНТЕРНЕТ, РАДИОСВЯЗЬ, ТЕЛЕФОН.</a:t>
            </a:r>
          </a:p>
        </p:txBody>
      </p:sp>
      <p:sp>
        <p:nvSpPr>
          <p:cNvPr id="5" name="Двойная стрелка влево/вправо 4">
            <a:hlinkClick r:id="rId2" action="ppaction://hlinksldjump"/>
          </p:cNvPr>
          <p:cNvSpPr/>
          <p:nvPr/>
        </p:nvSpPr>
        <p:spPr>
          <a:xfrm>
            <a:off x="3059113" y="2781300"/>
            <a:ext cx="5905500" cy="935038"/>
          </a:xfrm>
          <a:prstGeom prst="leftRightArrow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ИНТЕРНЕТ, РАДИОСВЯЗЬ, ТЕЛЕФОН, ПОЧТА.</a:t>
            </a:r>
          </a:p>
        </p:txBody>
      </p:sp>
      <p:sp>
        <p:nvSpPr>
          <p:cNvPr id="6" name="Двойная стрелка влево/вправо 5">
            <a:hlinkClick r:id="rId2" action="ppaction://hlinksldjump"/>
          </p:cNvPr>
          <p:cNvSpPr/>
          <p:nvPr/>
        </p:nvSpPr>
        <p:spPr>
          <a:xfrm>
            <a:off x="0" y="3716338"/>
            <a:ext cx="5903913" cy="936625"/>
          </a:xfrm>
          <a:prstGeom prst="leftRightArrow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ТЕЛЕФОН,РАДИОСВЯЗЬ, ПОЧТА, ИНТЕРНЕТ.</a:t>
            </a:r>
          </a:p>
        </p:txBody>
      </p:sp>
      <p:sp>
        <p:nvSpPr>
          <p:cNvPr id="7" name="Двойная стрелка влево/вправо 6">
            <a:hlinkClick r:id="rId3" action="ppaction://hlinksldjump"/>
          </p:cNvPr>
          <p:cNvSpPr/>
          <p:nvPr/>
        </p:nvSpPr>
        <p:spPr>
          <a:xfrm>
            <a:off x="3240088" y="4652963"/>
            <a:ext cx="5903912" cy="936625"/>
          </a:xfrm>
          <a:prstGeom prst="leftRightArrow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ПОЧТА, ТЕЛЕФОН, РАДИОСВЯЗЬ, ИНТЕРНЕТ.</a:t>
            </a:r>
          </a:p>
        </p:txBody>
      </p:sp>
      <p:sp>
        <p:nvSpPr>
          <p:cNvPr id="8" name="Блок-схема: решение 7"/>
          <p:cNvSpPr/>
          <p:nvPr/>
        </p:nvSpPr>
        <p:spPr>
          <a:xfrm>
            <a:off x="5364163" y="5489575"/>
            <a:ext cx="3240087" cy="1368425"/>
          </a:xfrm>
          <a:prstGeom prst="flowChartDecision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50:50</a:t>
            </a:r>
          </a:p>
        </p:txBody>
      </p:sp>
      <p:pic>
        <p:nvPicPr>
          <p:cNvPr id="9" name="Picture 4" descr="C:\Program Files\Microsoft Office\MEDIA\CAGCAT10\j0285750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350" y="5157788"/>
            <a:ext cx="1824038" cy="112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572500" y="6429375"/>
            <a:ext cx="571500" cy="428625"/>
          </a:xfrm>
          <a:prstGeom prst="actionButtonForwardNex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>
            <a:hlinkClick r:id="rId5" action="ppaction://hlinksldjump"/>
          </p:cNvPr>
          <p:cNvSpPr/>
          <p:nvPr/>
        </p:nvSpPr>
        <p:spPr>
          <a:xfrm>
            <a:off x="395288" y="6237288"/>
            <a:ext cx="1368425" cy="431800"/>
          </a:xfrm>
          <a:prstGeom prst="rect">
            <a:avLst/>
          </a:prstGeom>
          <a:solidFill>
            <a:srgbClr val="D537BE"/>
          </a:solidFill>
          <a:ln>
            <a:solidFill>
              <a:srgbClr val="E626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В начало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23850" y="188913"/>
            <a:ext cx="8496300" cy="57626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УСТАНОВИТЕ СООТВЕТСТВИЕ</a:t>
            </a: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395288" y="1052513"/>
            <a:ext cx="1728787" cy="4176712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/>
                </a:solidFill>
              </a:rPr>
              <a:t>1-Египет-папирус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/>
                </a:solidFill>
              </a:rPr>
              <a:t>2-Двуречье-пергамент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/>
                </a:solidFill>
              </a:rPr>
              <a:t>3-Китай-глиняные таблички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/>
                </a:solidFill>
              </a:rPr>
              <a:t>4-Греция-береста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/>
                </a:solidFill>
              </a:rPr>
              <a:t>5-Русь-бумага</a:t>
            </a:r>
          </a:p>
        </p:txBody>
      </p:sp>
      <p:sp>
        <p:nvSpPr>
          <p:cNvPr id="5" name="Прямоугольник 4">
            <a:hlinkClick r:id="rId2" action="ppaction://hlinksldjump"/>
          </p:cNvPr>
          <p:cNvSpPr/>
          <p:nvPr/>
        </p:nvSpPr>
        <p:spPr>
          <a:xfrm>
            <a:off x="2555875" y="1125538"/>
            <a:ext cx="1728788" cy="4175125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/>
                </a:solidFill>
              </a:rPr>
              <a:t>1-Египет-пергамент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/>
                </a:solidFill>
              </a:rPr>
              <a:t>2-Двуречье-папирус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/>
                </a:solidFill>
              </a:rPr>
              <a:t>3-Китай-береста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/>
                </a:solidFill>
              </a:rPr>
              <a:t>4-Русь-глиняные таблички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/>
                </a:solidFill>
              </a:rPr>
              <a:t>5-Греция-бумага </a:t>
            </a:r>
          </a:p>
        </p:txBody>
      </p:sp>
      <p:sp>
        <p:nvSpPr>
          <p:cNvPr id="6" name="Прямоугольник 5">
            <a:hlinkClick r:id="rId5" action="ppaction://hlinksldjump"/>
          </p:cNvPr>
          <p:cNvSpPr/>
          <p:nvPr/>
        </p:nvSpPr>
        <p:spPr>
          <a:xfrm>
            <a:off x="4787900" y="1125538"/>
            <a:ext cx="1728788" cy="4175125"/>
          </a:xfrm>
          <a:prstGeom prst="rect">
            <a:avLst/>
          </a:prstGeom>
          <a:blipFill>
            <a:blip r:embed="rId6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/>
                </a:solidFill>
              </a:rPr>
              <a:t>1-Египет-папирус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/>
                </a:solidFill>
              </a:rPr>
              <a:t>2-Двуречье-глининые таблички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/>
                </a:solidFill>
              </a:rPr>
              <a:t>3-Китай-бумага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/>
                </a:solidFill>
              </a:rPr>
              <a:t>4-Греция-пергамент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/>
                </a:solidFill>
              </a:rPr>
              <a:t>5-Русь-береста</a:t>
            </a:r>
          </a:p>
        </p:txBody>
      </p:sp>
      <p:sp>
        <p:nvSpPr>
          <p:cNvPr id="7" name="Прямоугольник 6">
            <a:hlinkClick r:id="rId2" action="ppaction://hlinksldjump"/>
          </p:cNvPr>
          <p:cNvSpPr/>
          <p:nvPr/>
        </p:nvSpPr>
        <p:spPr>
          <a:xfrm>
            <a:off x="7019925" y="1052513"/>
            <a:ext cx="1728788" cy="4176712"/>
          </a:xfrm>
          <a:prstGeom prst="rect">
            <a:avLst/>
          </a:prstGeom>
          <a:blipFill>
            <a:blip r:embed="rId7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/>
                </a:solidFill>
              </a:rPr>
              <a:t>1-Египет-глиняные таблички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/>
                </a:solidFill>
              </a:rPr>
              <a:t>2-Двуречье-береста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/>
                </a:solidFill>
              </a:rPr>
              <a:t>3-Китай-папирус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/>
                </a:solidFill>
              </a:rPr>
              <a:t>4-Греция-пергамент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/>
                </a:solidFill>
              </a:rPr>
              <a:t>5-Русь-бумага</a:t>
            </a:r>
          </a:p>
        </p:txBody>
      </p:sp>
      <p:sp>
        <p:nvSpPr>
          <p:cNvPr id="9" name="Блок-схема: решение 8"/>
          <p:cNvSpPr/>
          <p:nvPr/>
        </p:nvSpPr>
        <p:spPr>
          <a:xfrm>
            <a:off x="5364163" y="5489575"/>
            <a:ext cx="3240087" cy="1368425"/>
          </a:xfrm>
          <a:prstGeom prst="flowChartDecision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50:50</a:t>
            </a:r>
          </a:p>
        </p:txBody>
      </p:sp>
      <p:pic>
        <p:nvPicPr>
          <p:cNvPr id="10" name="Picture 4" descr="C:\Program Files\Microsoft Office\MEDIA\CAGCAT10\j0285750.wm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58888" y="5373688"/>
            <a:ext cx="1825625" cy="112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Управляющая кнопка: далее 10">
            <a:hlinkClick r:id="rId9" action="ppaction://hlinksldjump" highlightClick="1"/>
          </p:cNvPr>
          <p:cNvSpPr/>
          <p:nvPr/>
        </p:nvSpPr>
        <p:spPr>
          <a:xfrm>
            <a:off x="8572500" y="6429375"/>
            <a:ext cx="571500" cy="428625"/>
          </a:xfrm>
          <a:prstGeom prst="actionButtonForwardNex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>
            <a:hlinkClick r:id="rId10" action="ppaction://hlinksldjump"/>
          </p:cNvPr>
          <p:cNvSpPr/>
          <p:nvPr/>
        </p:nvSpPr>
        <p:spPr>
          <a:xfrm>
            <a:off x="395288" y="6237288"/>
            <a:ext cx="1368425" cy="431800"/>
          </a:xfrm>
          <a:prstGeom prst="rect">
            <a:avLst/>
          </a:prstGeom>
          <a:solidFill>
            <a:srgbClr val="D537BE"/>
          </a:solidFill>
          <a:ln>
            <a:solidFill>
              <a:srgbClr val="E626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В начало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75227" y="548681"/>
            <a:ext cx="8793562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  <a:cs typeface="+mn-cs"/>
              </a:rPr>
              <a:t>ОТЛИЧНО,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  <a:cs typeface="+mn-cs"/>
              </a:rPr>
              <a:t>ТЫ ДЕЙСТВИТЕЛЬНО ОЧЕНЬ УМНЫЙ!</a:t>
            </a:r>
          </a:p>
        </p:txBody>
      </p:sp>
      <p:pic>
        <p:nvPicPr>
          <p:cNvPr id="50181" name="Рисунок 5" descr="89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213" y="3933825"/>
            <a:ext cx="3829050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2" name="Рисунок 6" descr="Рисун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59563" y="2060575"/>
            <a:ext cx="1019175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3" name="Рисунок 7" descr="Рисунок1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16013" y="2708275"/>
            <a:ext cx="1276350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Управляющая кнопка: возврат 8">
            <a:hlinkClick r:id="" action="ppaction://hlinkshowjump?jump=lastslideviewed" highlightClick="1"/>
          </p:cNvPr>
          <p:cNvSpPr/>
          <p:nvPr/>
        </p:nvSpPr>
        <p:spPr>
          <a:xfrm>
            <a:off x="7667625" y="6021388"/>
            <a:ext cx="1008063" cy="647700"/>
          </a:xfrm>
          <a:prstGeom prst="actionButtonReturn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7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9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7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" dur="250" autoRev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4" dur="250" autoRev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" dur="250" autoRev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50" autoRev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57898" y="548681"/>
            <a:ext cx="8228215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ВЕРНИСЬ И ОТВЕТЬ ПРАВИЛЬНО!</a:t>
            </a:r>
          </a:p>
        </p:txBody>
      </p:sp>
      <p:sp>
        <p:nvSpPr>
          <p:cNvPr id="6" name="Управляющая кнопка: возврат 5">
            <a:hlinkClick r:id="rId2" action="ppaction://hlinksldjump" highlightClick="1"/>
          </p:cNvPr>
          <p:cNvSpPr/>
          <p:nvPr/>
        </p:nvSpPr>
        <p:spPr>
          <a:xfrm>
            <a:off x="7740650" y="6092825"/>
            <a:ext cx="935038" cy="765175"/>
          </a:xfrm>
          <a:prstGeom prst="actionButtonReturn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475018" y="404664"/>
            <a:ext cx="4193970" cy="923330"/>
          </a:xfrm>
          <a:prstGeom prst="rect">
            <a:avLst/>
          </a:prstGeom>
          <a:noFill/>
        </p:spPr>
        <p:txBody>
          <a:bodyPr>
            <a:prstTxWarp prst="textChevronInverted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Поздравляю!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65697" y="1628801"/>
            <a:ext cx="7012625" cy="936103"/>
          </a:xfrm>
          <a:prstGeom prst="rect">
            <a:avLst/>
          </a:prstGeom>
          <a:noFill/>
        </p:spPr>
        <p:txBody>
          <a:bodyPr wrap="none">
            <a:prstTxWarp prst="textPlain">
              <a:avLst>
                <a:gd name="adj" fmla="val 49222"/>
              </a:avLst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Ты переходишь на пятый уровень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929293" y="2967335"/>
            <a:ext cx="5285422" cy="923330"/>
          </a:xfrm>
          <a:prstGeom prst="rect">
            <a:avLst/>
          </a:prstGeom>
          <a:noFill/>
        </p:spPr>
        <p:txBody>
          <a:bodyPr wrap="none">
            <a:prstTxWarp prst="textWave2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0"/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Пятый уровень</a:t>
            </a:r>
          </a:p>
        </p:txBody>
      </p:sp>
      <p:pic>
        <p:nvPicPr>
          <p:cNvPr id="52230" name="Рисунок 6" descr="Рисунок3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3714750"/>
            <a:ext cx="230505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31" name="TextBox 7"/>
          <p:cNvSpPr txBox="1">
            <a:spLocks noChangeArrowheads="1"/>
          </p:cNvSpPr>
          <p:nvPr/>
        </p:nvSpPr>
        <p:spPr bwMode="auto">
          <a:xfrm>
            <a:off x="684213" y="5373688"/>
            <a:ext cx="47513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Calibri" pitchFamily="34" charset="0"/>
              </a:rPr>
              <a:t>Информация вокруг нас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42875" y="6286500"/>
            <a:ext cx="642938" cy="35718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57250" y="6286500"/>
            <a:ext cx="642938" cy="35718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429125" y="6286500"/>
            <a:ext cx="642938" cy="35718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714750" y="6286500"/>
            <a:ext cx="642938" cy="35718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571625" y="6286500"/>
            <a:ext cx="642938" cy="35718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286000" y="6286500"/>
            <a:ext cx="642938" cy="35718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000375" y="6286500"/>
            <a:ext cx="642938" cy="35718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17" name="Управляющая кнопка: далее 16">
            <a:hlinkClick r:id="" action="ppaction://hlinkshowjump?jump=nextslide" highlightClick="1"/>
          </p:cNvPr>
          <p:cNvSpPr/>
          <p:nvPr/>
        </p:nvSpPr>
        <p:spPr>
          <a:xfrm>
            <a:off x="8143875" y="6215063"/>
            <a:ext cx="1000125" cy="642937"/>
          </a:xfrm>
          <a:prstGeom prst="actionButtonForwardNex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>
            <a:hlinkClick r:id="rId5" action="ppaction://hlinksldjump"/>
          </p:cNvPr>
          <p:cNvSpPr/>
          <p:nvPr/>
        </p:nvSpPr>
        <p:spPr>
          <a:xfrm>
            <a:off x="5004048" y="6309320"/>
            <a:ext cx="1171829" cy="317648"/>
          </a:xfrm>
          <a:prstGeom prst="rect">
            <a:avLst/>
          </a:prstGeom>
          <a:noFill/>
        </p:spPr>
        <p:txBody>
          <a:bodyPr wrap="none">
            <a:prstTxWarp prst="textWave1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меню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387" name="TextBox 3"/>
          <p:cNvSpPr txBox="1">
            <a:spLocks noChangeArrowheads="1"/>
          </p:cNvSpPr>
          <p:nvPr/>
        </p:nvSpPr>
        <p:spPr bwMode="auto">
          <a:xfrm>
            <a:off x="179388" y="0"/>
            <a:ext cx="8785225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latin typeface="Calibri" pitchFamily="34" charset="0"/>
              </a:rPr>
              <a:t>В этой игре 5 уровней.  До финиша, где Компик вручит сертификат Знатока информатики, дойдет тот игрок, который пройдет все уровни. Также можно использовать подсказку 50:50. Если неправильно ответишь на вопрос на каком-либо этапе, надо вернуться назад и ответить правильно на вопрос.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080840" y="2996953"/>
            <a:ext cx="4982326" cy="2160240"/>
          </a:xfrm>
          <a:prstGeom prst="rect">
            <a:avLst/>
          </a:prstGeom>
          <a:noFill/>
        </p:spPr>
        <p:txBody>
          <a:bodyPr wrap="none">
            <a:prstTxWarp prst="textStop">
              <a:avLst/>
            </a:prstTxWarp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  <a:cs typeface="+mn-cs"/>
              </a:rPr>
              <a:t>Желаю удачи!</a:t>
            </a:r>
          </a:p>
        </p:txBody>
      </p:sp>
      <p:pic>
        <p:nvPicPr>
          <p:cNvPr id="16389" name="Рисунок 5" descr="Рисунок3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8" y="4724400"/>
            <a:ext cx="1296987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Двойная волна 6">
            <a:hlinkClick r:id="" action="ppaction://hlinkshowjump?jump=nextslide"/>
          </p:cNvPr>
          <p:cNvSpPr/>
          <p:nvPr/>
        </p:nvSpPr>
        <p:spPr>
          <a:xfrm>
            <a:off x="7308850" y="5949950"/>
            <a:ext cx="1655763" cy="719138"/>
          </a:xfrm>
          <a:prstGeom prst="doubleWave">
            <a:avLst>
              <a:gd name="adj1" fmla="val 6250"/>
              <a:gd name="adj2" fmla="val 0"/>
            </a:avLst>
          </a:prstGeom>
          <a:solidFill>
            <a:srgbClr val="E7093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начать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B0F0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11188" y="188913"/>
            <a:ext cx="7993062" cy="107950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Дайте самый полный ответ. Информация — это… </a:t>
            </a: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611188" y="1700213"/>
            <a:ext cx="3744912" cy="865187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сведения об окружающем нас мире</a:t>
            </a:r>
          </a:p>
        </p:txBody>
      </p:sp>
      <p:sp>
        <p:nvSpPr>
          <p:cNvPr id="5" name="Скругленный прямоугольник 4">
            <a:hlinkClick r:id="rId3" action="ppaction://hlinksldjump"/>
          </p:cNvPr>
          <p:cNvSpPr/>
          <p:nvPr/>
        </p:nvSpPr>
        <p:spPr>
          <a:xfrm>
            <a:off x="611188" y="2852738"/>
            <a:ext cx="3744912" cy="8636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то, что передают по телевизору в выпусках новостей </a:t>
            </a: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4787900" y="2852738"/>
            <a:ext cx="3744913" cy="8636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то, что печатают в газете </a:t>
            </a:r>
          </a:p>
        </p:txBody>
      </p:sp>
      <p:sp>
        <p:nvSpPr>
          <p:cNvPr id="7" name="Скругленный прямоугольник 6">
            <a:hlinkClick r:id="rId3" action="ppaction://hlinksldjump"/>
          </p:cNvPr>
          <p:cNvSpPr/>
          <p:nvPr/>
        </p:nvSpPr>
        <p:spPr>
          <a:xfrm>
            <a:off x="4787900" y="1700213"/>
            <a:ext cx="3744913" cy="865187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прогноз погоды </a:t>
            </a:r>
          </a:p>
        </p:txBody>
      </p:sp>
      <p:sp>
        <p:nvSpPr>
          <p:cNvPr id="9" name="Блок-схема: решение 8"/>
          <p:cNvSpPr/>
          <p:nvPr/>
        </p:nvSpPr>
        <p:spPr>
          <a:xfrm>
            <a:off x="5364163" y="5229225"/>
            <a:ext cx="3240087" cy="1368425"/>
          </a:xfrm>
          <a:prstGeom prst="flowChartDecisio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50:50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0" y="357188"/>
            <a:ext cx="571500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1</a:t>
            </a:r>
          </a:p>
        </p:txBody>
      </p:sp>
      <p:pic>
        <p:nvPicPr>
          <p:cNvPr id="53258" name="Picture 3" descr="C:\Users\Ангелина\Pictures\для ангелины\в папку\10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8888" y="3857625"/>
            <a:ext cx="4071937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501063" y="6500813"/>
            <a:ext cx="642937" cy="357187"/>
          </a:xfrm>
          <a:prstGeom prst="actionButtonForwardNex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>
            <a:hlinkClick r:id="rId5" action="ppaction://hlinksldjump"/>
          </p:cNvPr>
          <p:cNvSpPr/>
          <p:nvPr/>
        </p:nvSpPr>
        <p:spPr>
          <a:xfrm>
            <a:off x="323850" y="6237288"/>
            <a:ext cx="1439863" cy="4318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В начало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71500" y="188913"/>
            <a:ext cx="8393113" cy="1168400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Количественные характеристики объектов окружающего мира — возраст, вес, рост человека, численность населения, запасы полезных ископаемых, площади лесов и т.д. представляют в форме…</a:t>
            </a: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611188" y="1700213"/>
            <a:ext cx="3744912" cy="865187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Числовой информации</a:t>
            </a: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4787900" y="1700213"/>
            <a:ext cx="3744913" cy="865187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Текстовой информации</a:t>
            </a:r>
          </a:p>
        </p:txBody>
      </p:sp>
      <p:sp>
        <p:nvSpPr>
          <p:cNvPr id="7" name="Скругленный прямоугольник 6">
            <a:hlinkClick r:id="rId3" action="ppaction://hlinksldjump"/>
          </p:cNvPr>
          <p:cNvSpPr/>
          <p:nvPr/>
        </p:nvSpPr>
        <p:spPr>
          <a:xfrm>
            <a:off x="611188" y="2852738"/>
            <a:ext cx="3744912" cy="8636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Видео информации</a:t>
            </a: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/>
          <p:nvPr/>
        </p:nvSpPr>
        <p:spPr>
          <a:xfrm>
            <a:off x="4787900" y="2852738"/>
            <a:ext cx="3744913" cy="8636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>
                <a:solidFill>
                  <a:schemeClr val="tx1"/>
                </a:solidFill>
              </a:rPr>
              <a:t>Графической информации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" name="Блок-схема: решение 8"/>
          <p:cNvSpPr/>
          <p:nvPr/>
        </p:nvSpPr>
        <p:spPr>
          <a:xfrm>
            <a:off x="5364163" y="5229225"/>
            <a:ext cx="3240087" cy="1368425"/>
          </a:xfrm>
          <a:prstGeom prst="flowChartDecision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50:50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357188"/>
            <a:ext cx="500063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2</a:t>
            </a:r>
          </a:p>
        </p:txBody>
      </p:sp>
      <p:pic>
        <p:nvPicPr>
          <p:cNvPr id="54282" name="Picture 3" descr="C:\Users\Ангелина\Pictures\для ангелины\в папку\10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088" y="3644900"/>
            <a:ext cx="4071937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572500" y="6500813"/>
            <a:ext cx="571500" cy="357187"/>
          </a:xfrm>
          <a:prstGeom prst="actionButtonForwardNex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>
            <a:hlinkClick r:id="rId5" action="ppaction://hlinksldjump"/>
          </p:cNvPr>
          <p:cNvSpPr/>
          <p:nvPr/>
        </p:nvSpPr>
        <p:spPr>
          <a:xfrm>
            <a:off x="323850" y="6237288"/>
            <a:ext cx="1439863" cy="4318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В начало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611188" y="1700213"/>
            <a:ext cx="3744912" cy="865187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глаза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4375" y="188913"/>
            <a:ext cx="8250238" cy="1079500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С помощью какого органа чувств здоровый человек получает большую часть информации? </a:t>
            </a:r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611188" y="2852738"/>
            <a:ext cx="3744912" cy="8636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уши</a:t>
            </a:r>
          </a:p>
        </p:txBody>
      </p:sp>
      <p:sp>
        <p:nvSpPr>
          <p:cNvPr id="6" name="Скругленный прямоугольник 5">
            <a:hlinkClick r:id="rId2" action="ppaction://hlinksldjump"/>
          </p:cNvPr>
          <p:cNvSpPr/>
          <p:nvPr/>
        </p:nvSpPr>
        <p:spPr>
          <a:xfrm>
            <a:off x="4787900" y="1700213"/>
            <a:ext cx="3744913" cy="865187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нос</a:t>
            </a:r>
          </a:p>
        </p:txBody>
      </p:sp>
      <p:sp>
        <p:nvSpPr>
          <p:cNvPr id="7" name="Скругленный прямоугольник 6">
            <a:hlinkClick r:id="rId2" action="ppaction://hlinksldjump"/>
          </p:cNvPr>
          <p:cNvSpPr/>
          <p:nvPr/>
        </p:nvSpPr>
        <p:spPr>
          <a:xfrm>
            <a:off x="4787900" y="2852738"/>
            <a:ext cx="3744913" cy="8636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кожа</a:t>
            </a:r>
          </a:p>
        </p:txBody>
      </p:sp>
      <p:sp>
        <p:nvSpPr>
          <p:cNvPr id="9" name="Блок-схема: решение 8"/>
          <p:cNvSpPr/>
          <p:nvPr/>
        </p:nvSpPr>
        <p:spPr>
          <a:xfrm>
            <a:off x="5364163" y="5229225"/>
            <a:ext cx="3240087" cy="1368425"/>
          </a:xfrm>
          <a:prstGeom prst="flowChartDecisi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50:50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428625"/>
            <a:ext cx="642938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3</a:t>
            </a:r>
          </a:p>
        </p:txBody>
      </p:sp>
      <p:pic>
        <p:nvPicPr>
          <p:cNvPr id="55306" name="Picture 3" descr="C:\Users\Ангелина\Pictures\для ангелины\в папку\1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3644900"/>
            <a:ext cx="4071938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572500" y="6500813"/>
            <a:ext cx="571500" cy="357187"/>
          </a:xfrm>
          <a:prstGeom prst="actionButtonForwardNex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>
            <a:hlinkClick r:id="rId4" action="ppaction://hlinksldjump"/>
          </p:cNvPr>
          <p:cNvSpPr/>
          <p:nvPr/>
        </p:nvSpPr>
        <p:spPr>
          <a:xfrm>
            <a:off x="323850" y="6237288"/>
            <a:ext cx="1439863" cy="4318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В начало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42938" y="188913"/>
            <a:ext cx="8321675" cy="1079500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Рисунки, картины, чертежи, схемы, карты, фотографии — это примеры 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11188" y="1700213"/>
            <a:ext cx="3744912" cy="865187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текстовой информации 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787900" y="1700213"/>
            <a:ext cx="3744913" cy="865187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видео информации </a:t>
            </a:r>
          </a:p>
        </p:txBody>
      </p:sp>
      <p:sp>
        <p:nvSpPr>
          <p:cNvPr id="6" name="Скругленный прямоугольник 5">
            <a:hlinkClick r:id="rId2" action="ppaction://hlinksldjump"/>
          </p:cNvPr>
          <p:cNvSpPr/>
          <p:nvPr/>
        </p:nvSpPr>
        <p:spPr>
          <a:xfrm>
            <a:off x="611188" y="2852738"/>
            <a:ext cx="3744912" cy="8636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графической информации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787900" y="2852738"/>
            <a:ext cx="3744913" cy="8636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числовой информации</a:t>
            </a:r>
          </a:p>
        </p:txBody>
      </p:sp>
      <p:sp>
        <p:nvSpPr>
          <p:cNvPr id="9" name="Блок-схема: решение 8"/>
          <p:cNvSpPr/>
          <p:nvPr/>
        </p:nvSpPr>
        <p:spPr>
          <a:xfrm>
            <a:off x="5364163" y="5229225"/>
            <a:ext cx="3240087" cy="1368425"/>
          </a:xfrm>
          <a:prstGeom prst="flowChartDecisi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50:50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0" y="500063"/>
            <a:ext cx="642938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4</a:t>
            </a:r>
          </a:p>
        </p:txBody>
      </p:sp>
      <p:pic>
        <p:nvPicPr>
          <p:cNvPr id="56330" name="Picture 3" descr="C:\Users\Ангелина\Pictures\для ангелины\в папку\1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8" y="3573463"/>
            <a:ext cx="4071937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8572500" y="6500813"/>
            <a:ext cx="571500" cy="357187"/>
          </a:xfrm>
          <a:prstGeom prst="actionButtonForwardNex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>
            <a:hlinkClick r:id="rId4" action="ppaction://hlinksldjump"/>
          </p:cNvPr>
          <p:cNvSpPr/>
          <p:nvPr/>
        </p:nvSpPr>
        <p:spPr>
          <a:xfrm>
            <a:off x="323850" y="6237288"/>
            <a:ext cx="1439863" cy="4318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В начало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14375" y="0"/>
            <a:ext cx="8070850" cy="1079500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Все, что мы слышим — человеческая речь, музыка, пение птиц, шелест листвы,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сигналы машин — относится к </a:t>
            </a: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611188" y="1700213"/>
            <a:ext cx="3744912" cy="865187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числовой информации </a:t>
            </a:r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611188" y="2852738"/>
            <a:ext cx="3744912" cy="8636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звуковой информации</a:t>
            </a:r>
          </a:p>
        </p:txBody>
      </p:sp>
      <p:sp>
        <p:nvSpPr>
          <p:cNvPr id="6" name="Скругленный прямоугольник 5">
            <a:hlinkClick r:id="rId2" action="ppaction://hlinksldjump"/>
          </p:cNvPr>
          <p:cNvSpPr/>
          <p:nvPr/>
        </p:nvSpPr>
        <p:spPr>
          <a:xfrm>
            <a:off x="4787900" y="1700213"/>
            <a:ext cx="3744913" cy="865187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видео информации </a:t>
            </a:r>
          </a:p>
        </p:txBody>
      </p:sp>
      <p:sp>
        <p:nvSpPr>
          <p:cNvPr id="7" name="Скругленный прямоугольник 6">
            <a:hlinkClick r:id="rId2" action="ppaction://hlinksldjump"/>
          </p:cNvPr>
          <p:cNvSpPr/>
          <p:nvPr/>
        </p:nvSpPr>
        <p:spPr>
          <a:xfrm>
            <a:off x="4787900" y="2852738"/>
            <a:ext cx="3744913" cy="8636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графической информации </a:t>
            </a:r>
          </a:p>
        </p:txBody>
      </p:sp>
      <p:sp>
        <p:nvSpPr>
          <p:cNvPr id="9" name="Блок-схема: решение 8"/>
          <p:cNvSpPr/>
          <p:nvPr/>
        </p:nvSpPr>
        <p:spPr>
          <a:xfrm>
            <a:off x="5364163" y="5229225"/>
            <a:ext cx="3240087" cy="1368425"/>
          </a:xfrm>
          <a:prstGeom prst="flowChartDecisi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50:50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0" y="428625"/>
            <a:ext cx="642938" cy="571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5</a:t>
            </a:r>
          </a:p>
        </p:txBody>
      </p:sp>
      <p:pic>
        <p:nvPicPr>
          <p:cNvPr id="57354" name="Picture 3" descr="C:\Users\Ангелина\Pictures\для ангелины\в папку\1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0" y="3644900"/>
            <a:ext cx="4071938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8429625" y="6429375"/>
            <a:ext cx="714375" cy="428625"/>
          </a:xfrm>
          <a:prstGeom prst="actionButtonForwardNex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>
            <a:hlinkClick r:id="rId4" action="ppaction://hlinksldjump"/>
          </p:cNvPr>
          <p:cNvSpPr/>
          <p:nvPr/>
        </p:nvSpPr>
        <p:spPr>
          <a:xfrm>
            <a:off x="323850" y="6237288"/>
            <a:ext cx="1439863" cy="4318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В начало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9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214438" y="214313"/>
            <a:ext cx="7570787" cy="865187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Укажите «лишнее» </a:t>
            </a: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611188" y="1700213"/>
            <a:ext cx="3744912" cy="865187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глаза</a:t>
            </a:r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611188" y="2852738"/>
            <a:ext cx="3744912" cy="8636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уши</a:t>
            </a: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4787900" y="1700213"/>
            <a:ext cx="3744913" cy="865187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лицо</a:t>
            </a:r>
          </a:p>
        </p:txBody>
      </p:sp>
      <p:sp>
        <p:nvSpPr>
          <p:cNvPr id="7" name="Скругленный прямоугольник 6">
            <a:hlinkClick r:id="rId2" action="ppaction://hlinksldjump"/>
          </p:cNvPr>
          <p:cNvSpPr/>
          <p:nvPr/>
        </p:nvSpPr>
        <p:spPr>
          <a:xfrm>
            <a:off x="4787900" y="2852738"/>
            <a:ext cx="3744913" cy="8636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язык</a:t>
            </a:r>
          </a:p>
        </p:txBody>
      </p:sp>
      <p:sp>
        <p:nvSpPr>
          <p:cNvPr id="9" name="Блок-схема: решение 8"/>
          <p:cNvSpPr/>
          <p:nvPr/>
        </p:nvSpPr>
        <p:spPr>
          <a:xfrm>
            <a:off x="5364163" y="5229225"/>
            <a:ext cx="3240087" cy="1368425"/>
          </a:xfrm>
          <a:prstGeom prst="flowChartDecisi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50:50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85750" y="428625"/>
            <a:ext cx="642938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6</a:t>
            </a:r>
          </a:p>
        </p:txBody>
      </p:sp>
      <p:pic>
        <p:nvPicPr>
          <p:cNvPr id="58378" name="Picture 3" descr="C:\Users\Ангелина\Pictures\для ангелины\в папку\10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088" y="3644900"/>
            <a:ext cx="4071937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8501063" y="6429375"/>
            <a:ext cx="642937" cy="428625"/>
          </a:xfrm>
          <a:prstGeom prst="actionButtonForwardNex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>
            <a:hlinkClick r:id="rId5" action="ppaction://hlinksldjump"/>
          </p:cNvPr>
          <p:cNvSpPr/>
          <p:nvPr/>
        </p:nvSpPr>
        <p:spPr>
          <a:xfrm>
            <a:off x="323850" y="6237288"/>
            <a:ext cx="1439863" cy="4318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В начало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9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928688" y="0"/>
            <a:ext cx="7856537" cy="1079500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Все, что напечатано или написано на любом из существующих языков, относится к :</a:t>
            </a: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611188" y="1700213"/>
            <a:ext cx="3744912" cy="865187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Числовой информации</a:t>
            </a:r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4786313" y="1714500"/>
            <a:ext cx="3744912" cy="8636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Графической информации</a:t>
            </a: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611188" y="2852738"/>
            <a:ext cx="3744912" cy="8636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Текстовой информации</a:t>
            </a:r>
          </a:p>
        </p:txBody>
      </p:sp>
      <p:sp>
        <p:nvSpPr>
          <p:cNvPr id="7" name="Скругленный прямоугольник 6">
            <a:hlinkClick r:id="rId2" action="ppaction://hlinksldjump"/>
          </p:cNvPr>
          <p:cNvSpPr/>
          <p:nvPr/>
        </p:nvSpPr>
        <p:spPr>
          <a:xfrm>
            <a:off x="4787900" y="2852738"/>
            <a:ext cx="3744913" cy="8636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Звуковой информации</a:t>
            </a:r>
          </a:p>
        </p:txBody>
      </p:sp>
      <p:sp>
        <p:nvSpPr>
          <p:cNvPr id="9" name="Блок-схема: решение 8"/>
          <p:cNvSpPr/>
          <p:nvPr/>
        </p:nvSpPr>
        <p:spPr>
          <a:xfrm>
            <a:off x="5364163" y="5229225"/>
            <a:ext cx="3240087" cy="1368425"/>
          </a:xfrm>
          <a:prstGeom prst="flowChartDecisi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50:50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14313" y="428625"/>
            <a:ext cx="571500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7</a:t>
            </a:r>
          </a:p>
        </p:txBody>
      </p:sp>
      <p:pic>
        <p:nvPicPr>
          <p:cNvPr id="59402" name="Picture 3" descr="C:\Users\Ангелина\Pictures\для ангелины\в папку\10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088" y="3644900"/>
            <a:ext cx="4071937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Управляющая кнопка: далее 12">
            <a:hlinkClick r:id="rId5" action="ppaction://hlinksldjump" highlightClick="1"/>
          </p:cNvPr>
          <p:cNvSpPr/>
          <p:nvPr/>
        </p:nvSpPr>
        <p:spPr>
          <a:xfrm>
            <a:off x="8572500" y="6500813"/>
            <a:ext cx="571500" cy="357187"/>
          </a:xfrm>
          <a:prstGeom prst="actionButtonForwardNex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>
            <a:hlinkClick r:id="rId6" action="ppaction://hlinksldjump"/>
          </p:cNvPr>
          <p:cNvSpPr/>
          <p:nvPr/>
        </p:nvSpPr>
        <p:spPr>
          <a:xfrm>
            <a:off x="323850" y="6237288"/>
            <a:ext cx="1439863" cy="4318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В начало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9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D537BE">
                  <a:tint val="66000"/>
                  <a:satMod val="160000"/>
                </a:srgbClr>
              </a:gs>
              <a:gs pos="50000">
                <a:srgbClr val="D537BE">
                  <a:tint val="44500"/>
                  <a:satMod val="160000"/>
                </a:srgbClr>
              </a:gs>
              <a:gs pos="100000">
                <a:srgbClr val="D537BE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004822" y="2967335"/>
            <a:ext cx="5123775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Молодец!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Ты уже у цели!</a:t>
            </a:r>
          </a:p>
        </p:txBody>
      </p:sp>
      <p:sp>
        <p:nvSpPr>
          <p:cNvPr id="4" name="Управляющая кнопка: возврат 3">
            <a:hlinkClick r:id="" action="ppaction://hlinkshowjump?jump=lastslideviewed" highlightClick="1"/>
          </p:cNvPr>
          <p:cNvSpPr/>
          <p:nvPr/>
        </p:nvSpPr>
        <p:spPr>
          <a:xfrm>
            <a:off x="8143875" y="6357938"/>
            <a:ext cx="571500" cy="500062"/>
          </a:xfrm>
          <a:prstGeom prst="actionButtonRetur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l="100000" b="100000"/>
            </a:path>
            <a:tileRect t="-100000" r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000101" y="1285860"/>
            <a:ext cx="6643734" cy="923330"/>
          </a:xfrm>
          <a:prstGeom prst="rect">
            <a:avLst/>
          </a:prstGeom>
          <a:noFill/>
        </p:spPr>
        <p:txBody>
          <a:bodyPr>
            <a:prstTxWarp prst="textCanDown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Увы, неверно</a:t>
            </a:r>
          </a:p>
        </p:txBody>
      </p:sp>
      <p:sp>
        <p:nvSpPr>
          <p:cNvPr id="4" name="Управляющая кнопка: возврат 3">
            <a:hlinkClick r:id="" action="ppaction://hlinkshowjump?jump=lastslideviewed" highlightClick="1"/>
          </p:cNvPr>
          <p:cNvSpPr/>
          <p:nvPr/>
        </p:nvSpPr>
        <p:spPr>
          <a:xfrm>
            <a:off x="8215313" y="6286500"/>
            <a:ext cx="642937" cy="571500"/>
          </a:xfrm>
          <a:prstGeom prst="actionButtonRetur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72866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4-конечная звезда 2"/>
          <p:cNvSpPr/>
          <p:nvPr/>
        </p:nvSpPr>
        <p:spPr>
          <a:xfrm>
            <a:off x="6143625" y="5715000"/>
            <a:ext cx="714375" cy="1143000"/>
          </a:xfrm>
          <a:prstGeom prst="star4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4-конечная звезда 3"/>
          <p:cNvSpPr/>
          <p:nvPr/>
        </p:nvSpPr>
        <p:spPr>
          <a:xfrm>
            <a:off x="1571625" y="5715000"/>
            <a:ext cx="714375" cy="1143000"/>
          </a:xfrm>
          <a:prstGeom prst="star4">
            <a:avLst/>
          </a:prstGeom>
          <a:solidFill>
            <a:srgbClr val="F53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4-конечная звезда 5"/>
          <p:cNvSpPr/>
          <p:nvPr/>
        </p:nvSpPr>
        <p:spPr>
          <a:xfrm>
            <a:off x="285750" y="4572000"/>
            <a:ext cx="714375" cy="857250"/>
          </a:xfrm>
          <a:prstGeom prst="star4">
            <a:avLst/>
          </a:prstGeom>
          <a:solidFill>
            <a:srgbClr val="5723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4-конечная звезда 6"/>
          <p:cNvSpPr/>
          <p:nvPr/>
        </p:nvSpPr>
        <p:spPr>
          <a:xfrm>
            <a:off x="500063" y="1643063"/>
            <a:ext cx="714375" cy="857250"/>
          </a:xfrm>
          <a:prstGeom prst="star4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4-конечная звезда 7"/>
          <p:cNvSpPr/>
          <p:nvPr/>
        </p:nvSpPr>
        <p:spPr>
          <a:xfrm>
            <a:off x="1643063" y="214313"/>
            <a:ext cx="714375" cy="1143000"/>
          </a:xfrm>
          <a:prstGeom prst="star4">
            <a:avLst/>
          </a:prstGeom>
          <a:solidFill>
            <a:srgbClr val="D636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4-конечная звезда 8"/>
          <p:cNvSpPr/>
          <p:nvPr/>
        </p:nvSpPr>
        <p:spPr>
          <a:xfrm>
            <a:off x="8215313" y="1643063"/>
            <a:ext cx="714375" cy="1143000"/>
          </a:xfrm>
          <a:prstGeom prst="star4">
            <a:avLst/>
          </a:prstGeom>
          <a:solidFill>
            <a:srgbClr val="E709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4-конечная звезда 9"/>
          <p:cNvSpPr/>
          <p:nvPr/>
        </p:nvSpPr>
        <p:spPr>
          <a:xfrm>
            <a:off x="7858125" y="5286375"/>
            <a:ext cx="714375" cy="1143000"/>
          </a:xfrm>
          <a:prstGeom prst="star4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4-конечная звезда 10"/>
          <p:cNvSpPr/>
          <p:nvPr/>
        </p:nvSpPr>
        <p:spPr>
          <a:xfrm>
            <a:off x="6215063" y="0"/>
            <a:ext cx="714375" cy="1143000"/>
          </a:xfrm>
          <a:prstGeom prst="star4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4-конечная звезда 11"/>
          <p:cNvSpPr/>
          <p:nvPr/>
        </p:nvSpPr>
        <p:spPr>
          <a:xfrm>
            <a:off x="2857500" y="0"/>
            <a:ext cx="1571625" cy="1143000"/>
          </a:xfrm>
          <a:prstGeom prst="star4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4-конечная звезда 12"/>
          <p:cNvSpPr/>
          <p:nvPr/>
        </p:nvSpPr>
        <p:spPr>
          <a:xfrm>
            <a:off x="357188" y="285750"/>
            <a:ext cx="1143000" cy="1143000"/>
          </a:xfrm>
          <a:prstGeom prst="star4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4-конечная звезда 13"/>
          <p:cNvSpPr/>
          <p:nvPr/>
        </p:nvSpPr>
        <p:spPr>
          <a:xfrm>
            <a:off x="357188" y="3214688"/>
            <a:ext cx="714375" cy="714375"/>
          </a:xfrm>
          <a:prstGeom prst="star4">
            <a:avLst/>
          </a:prstGeom>
          <a:solidFill>
            <a:srgbClr val="F53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4-конечная звезда 14"/>
          <p:cNvSpPr/>
          <p:nvPr/>
        </p:nvSpPr>
        <p:spPr>
          <a:xfrm>
            <a:off x="357188" y="6000750"/>
            <a:ext cx="714375" cy="1143000"/>
          </a:xfrm>
          <a:prstGeom prst="star4">
            <a:avLst/>
          </a:prstGeom>
          <a:solidFill>
            <a:srgbClr val="29E3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4-конечная звезда 15"/>
          <p:cNvSpPr/>
          <p:nvPr/>
        </p:nvSpPr>
        <p:spPr>
          <a:xfrm>
            <a:off x="2714625" y="5929313"/>
            <a:ext cx="714375" cy="1143000"/>
          </a:xfrm>
          <a:prstGeom prst="star4">
            <a:avLst/>
          </a:prstGeom>
          <a:solidFill>
            <a:srgbClr val="29E3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4-конечная звезда 16"/>
          <p:cNvSpPr/>
          <p:nvPr/>
        </p:nvSpPr>
        <p:spPr>
          <a:xfrm>
            <a:off x="4214813" y="5357813"/>
            <a:ext cx="1285875" cy="1143000"/>
          </a:xfrm>
          <a:prstGeom prst="star4">
            <a:avLst/>
          </a:prstGeom>
          <a:solidFill>
            <a:srgbClr val="E62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4-конечная звезда 17"/>
          <p:cNvSpPr/>
          <p:nvPr/>
        </p:nvSpPr>
        <p:spPr>
          <a:xfrm>
            <a:off x="7572375" y="3143250"/>
            <a:ext cx="1571625" cy="11430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4-конечная звезда 18"/>
          <p:cNvSpPr/>
          <p:nvPr/>
        </p:nvSpPr>
        <p:spPr>
          <a:xfrm>
            <a:off x="7858125" y="0"/>
            <a:ext cx="714375" cy="1143000"/>
          </a:xfrm>
          <a:prstGeom prst="star4">
            <a:avLst>
              <a:gd name="adj" fmla="val 12500"/>
            </a:avLst>
          </a:prstGeom>
          <a:solidFill>
            <a:srgbClr val="E709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004822" y="2143116"/>
            <a:ext cx="4713727" cy="923330"/>
          </a:xfrm>
          <a:prstGeom prst="rect">
            <a:avLst/>
          </a:prstGeom>
          <a:noFill/>
        </p:spPr>
        <p:txBody>
          <a:bodyPr spcFirstLastPara="1">
            <a:prstTxWarp prst="textArchUp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Поздравляю!</a:t>
            </a:r>
          </a:p>
        </p:txBody>
      </p:sp>
      <p:sp>
        <p:nvSpPr>
          <p:cNvPr id="21" name="4-конечная звезда 20"/>
          <p:cNvSpPr/>
          <p:nvPr/>
        </p:nvSpPr>
        <p:spPr>
          <a:xfrm>
            <a:off x="5143500" y="6072188"/>
            <a:ext cx="714375" cy="1143000"/>
          </a:xfrm>
          <a:prstGeom prst="star4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1928813" y="2786063"/>
            <a:ext cx="5072062" cy="21431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Ты добрался до финиша!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857375" y="2786063"/>
            <a:ext cx="5357813" cy="23574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bg1"/>
                </a:solidFill>
              </a:rPr>
              <a:t>Ты получаешь сертификат «Знатока информатики»!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1071563" y="500063"/>
            <a:ext cx="6786562" cy="58578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/>
              <a:t>Сертификат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/>
              <a:t>«Знатока информатики»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/>
              <a:t>Настоящий  сертификат выдается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/>
              <a:t>лучшему игроку, показавшему отличные знания в области информатики. </a:t>
            </a:r>
          </a:p>
        </p:txBody>
      </p:sp>
      <p:pic>
        <p:nvPicPr>
          <p:cNvPr id="62488" name="Рисунок 25" descr="Рисунок3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38" y="4714875"/>
            <a:ext cx="1295400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Управляющая кнопка: домой 26">
            <a:hlinkClick r:id="rId4" action="ppaction://hlinksldjump" highlightClick="1"/>
          </p:cNvPr>
          <p:cNvSpPr/>
          <p:nvPr/>
        </p:nvSpPr>
        <p:spPr>
          <a:xfrm>
            <a:off x="8215313" y="6500813"/>
            <a:ext cx="714375" cy="642937"/>
          </a:xfrm>
          <a:prstGeom prst="actionButtonHom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7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4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5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7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5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3" dur="25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4" dur="25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25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27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25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0" dur="25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1" dur="25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25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7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250" autoRev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9" dur="250" autoRev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0" dur="250" autoRev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250" autoRev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27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2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3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000"/>
                            </p:stCondLst>
                            <p:childTnLst>
                              <p:par>
                                <p:cTn id="7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27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0" dur="250" autoRev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1" dur="250" autoRev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2" dur="250" autoRev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250" autoRev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500"/>
                            </p:stCondLst>
                            <p:childTnLst>
                              <p:par>
                                <p:cTn id="9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500"/>
                            </p:stCondLst>
                            <p:childTnLst>
                              <p:par>
                                <p:cTn id="96" presetID="27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7" dur="250" autoRev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8" dur="250" autoRev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9" dur="250" autoRev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0" dur="250" autoRev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5" presetID="27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6" dur="25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7" dur="25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8" dur="25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9" dur="25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4" presetID="27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5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6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7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8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3" presetID="27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4" dur="250" autoRev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5" dur="250" autoRev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6" dur="250" autoRev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250" autoRev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2" presetID="27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3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34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5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6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41" presetID="27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2" dur="25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43" dur="25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4" dur="25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5" dur="25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50" presetID="27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1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52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3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4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3000"/>
                            </p:stCondLst>
                            <p:childTnLst>
                              <p:par>
                                <p:cTn id="1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59" presetID="27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0" dur="25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61" dur="25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2" dur="25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3" dur="25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3500"/>
                            </p:stCondLst>
                            <p:childTnLst>
                              <p:par>
                                <p:cTn id="1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3500"/>
                            </p:stCondLst>
                            <p:childTnLst>
                              <p:par>
                                <p:cTn id="168" presetID="27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9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70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1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2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4000"/>
                            </p:stCondLst>
                            <p:childTnLst>
                              <p:par>
                                <p:cTn id="1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77" presetID="27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8" dur="250" autoRev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79" dur="250" autoRev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80" dur="250" autoRev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1" dur="250" autoRev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1" grpId="0" animBg="1"/>
      <p:bldP spid="21" grpId="1" animBg="1"/>
      <p:bldP spid="22" grpId="0"/>
      <p:bldP spid="22" grpId="1"/>
      <p:bldP spid="23" grpId="0"/>
      <p:bldP spid="23" grpId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619672" y="2357430"/>
            <a:ext cx="6192688" cy="1357322"/>
          </a:xfrm>
          <a:prstGeom prst="rect">
            <a:avLst/>
          </a:prstGeom>
          <a:noFill/>
        </p:spPr>
        <p:txBody>
          <a:bodyPr spcFirstLastPara="1" wrap="none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Первый уровень</a:t>
            </a:r>
          </a:p>
        </p:txBody>
      </p:sp>
      <p:sp>
        <p:nvSpPr>
          <p:cNvPr id="17412" name="TextBox 4"/>
          <p:cNvSpPr txBox="1">
            <a:spLocks noChangeArrowheads="1"/>
          </p:cNvSpPr>
          <p:nvPr/>
        </p:nvSpPr>
        <p:spPr bwMode="auto">
          <a:xfrm>
            <a:off x="2268538" y="3786188"/>
            <a:ext cx="5183187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000066"/>
                </a:solidFill>
                <a:latin typeface="Calibri" pitchFamily="34" charset="0"/>
              </a:rPr>
              <a:t>Информация и информационные процессы</a:t>
            </a: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459788" y="6381750"/>
            <a:ext cx="468312" cy="331788"/>
          </a:xfrm>
          <a:prstGeom prst="actionButtonForwardNex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>
            <a:hlinkClick r:id="rId3" action="ppaction://hlinksldjump"/>
          </p:cNvPr>
          <p:cNvSpPr/>
          <p:nvPr/>
        </p:nvSpPr>
        <p:spPr>
          <a:xfrm>
            <a:off x="142875" y="6215063"/>
            <a:ext cx="428625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8" name="Прямоугольник 7">
            <a:hlinkClick r:id="rId4" action="ppaction://hlinksldjump"/>
          </p:cNvPr>
          <p:cNvSpPr/>
          <p:nvPr/>
        </p:nvSpPr>
        <p:spPr>
          <a:xfrm>
            <a:off x="714375" y="6215063"/>
            <a:ext cx="428625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Прямоугольник 8">
            <a:hlinkClick r:id="rId5" action="ppaction://hlinksldjump"/>
          </p:cNvPr>
          <p:cNvSpPr/>
          <p:nvPr/>
        </p:nvSpPr>
        <p:spPr>
          <a:xfrm>
            <a:off x="1285875" y="6215063"/>
            <a:ext cx="428625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0" name="Прямоугольник 9">
            <a:hlinkClick r:id="rId6" action="ppaction://hlinksldjump"/>
          </p:cNvPr>
          <p:cNvSpPr/>
          <p:nvPr/>
        </p:nvSpPr>
        <p:spPr>
          <a:xfrm>
            <a:off x="1857375" y="6215063"/>
            <a:ext cx="428625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1" name="Прямоугольник 10">
            <a:hlinkClick r:id="rId7" action="ppaction://hlinksldjump"/>
          </p:cNvPr>
          <p:cNvSpPr/>
          <p:nvPr/>
        </p:nvSpPr>
        <p:spPr>
          <a:xfrm>
            <a:off x="2627784" y="6309320"/>
            <a:ext cx="1171829" cy="317648"/>
          </a:xfrm>
          <a:prstGeom prst="rect">
            <a:avLst/>
          </a:prstGeom>
          <a:noFill/>
        </p:spPr>
        <p:txBody>
          <a:bodyPr wrap="none">
            <a:prstTxWarp prst="textWave1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меню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3491" name="TextBox 1"/>
          <p:cNvSpPr txBox="1">
            <a:spLocks noChangeArrowheads="1"/>
          </p:cNvSpPr>
          <p:nvPr/>
        </p:nvSpPr>
        <p:spPr bwMode="auto">
          <a:xfrm>
            <a:off x="900113" y="333375"/>
            <a:ext cx="698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FF0000"/>
                </a:solidFill>
                <a:latin typeface="Calibri" pitchFamily="34" charset="0"/>
              </a:rPr>
              <a:t>Занимательная логика</a:t>
            </a:r>
          </a:p>
        </p:txBody>
      </p:sp>
      <p:sp>
        <p:nvSpPr>
          <p:cNvPr id="3" name="Прямоугольник 2">
            <a:hlinkClick r:id="rId3" action="ppaction://hlinksldjump"/>
          </p:cNvPr>
          <p:cNvSpPr/>
          <p:nvPr/>
        </p:nvSpPr>
        <p:spPr>
          <a:xfrm>
            <a:off x="3276600" y="5876925"/>
            <a:ext cx="2220913" cy="53498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На главную</a:t>
            </a:r>
          </a:p>
        </p:txBody>
      </p:sp>
      <p:sp>
        <p:nvSpPr>
          <p:cNvPr id="4" name="Прямоугольник 3">
            <a:hlinkClick r:id="" action="ppaction://hlinkshowjump?jump=nextslide"/>
          </p:cNvPr>
          <p:cNvSpPr/>
          <p:nvPr/>
        </p:nvSpPr>
        <p:spPr>
          <a:xfrm>
            <a:off x="6084888" y="5876925"/>
            <a:ext cx="2159000" cy="53498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начать</a:t>
            </a:r>
          </a:p>
        </p:txBody>
      </p:sp>
      <p:pic>
        <p:nvPicPr>
          <p:cNvPr id="63494" name="Рисунок 4" descr="colec16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163" y="2349500"/>
            <a:ext cx="1511300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4515" name="Прямоугольник 1"/>
          <p:cNvSpPr>
            <a:spLocks noChangeArrowheads="1"/>
          </p:cNvSpPr>
          <p:nvPr/>
        </p:nvSpPr>
        <p:spPr bwMode="auto">
          <a:xfrm>
            <a:off x="323850" y="476250"/>
            <a:ext cx="8424863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Calibri" pitchFamily="34" charset="0"/>
              </a:rPr>
              <a:t>Спортсмены соревнуются в прыжках, причем каждый прыгает 5 раз. Судьи оценивают красоту каждого прыжка в баллах - от 1 до 20, но в окончательном подсчете участнику засчитывают только 4 его лучших прыжка. За 5 прыжков Василий набрал 72 балла. Какой наименьший результат может получиться у него при окончательном подсчете?</a:t>
            </a:r>
          </a:p>
        </p:txBody>
      </p:sp>
      <p:sp>
        <p:nvSpPr>
          <p:cNvPr id="3" name="Овал 2"/>
          <p:cNvSpPr/>
          <p:nvPr/>
        </p:nvSpPr>
        <p:spPr>
          <a:xfrm>
            <a:off x="684213" y="5300663"/>
            <a:ext cx="1727200" cy="93662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4517" name="TextBox 3">
            <a:hlinkClick r:id="" action="ppaction://hlinkshowjump?jump=nextslide"/>
          </p:cNvPr>
          <p:cNvSpPr txBox="1">
            <a:spLocks noChangeArrowheads="1"/>
          </p:cNvSpPr>
          <p:nvPr/>
        </p:nvSpPr>
        <p:spPr bwMode="auto">
          <a:xfrm>
            <a:off x="1042988" y="5516563"/>
            <a:ext cx="12525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FF0000"/>
                </a:solidFill>
                <a:latin typeface="Calibri" pitchFamily="34" charset="0"/>
              </a:rPr>
              <a:t>помощь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95288" y="3284538"/>
            <a:ext cx="1296987" cy="649287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52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195513" y="3284538"/>
            <a:ext cx="1296987" cy="649287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54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924300" y="3284538"/>
            <a:ext cx="1295400" cy="649287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57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651500" y="3284538"/>
            <a:ext cx="1296988" cy="649287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58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380288" y="3284538"/>
            <a:ext cx="1295400" cy="649287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72</a:t>
            </a:r>
          </a:p>
        </p:txBody>
      </p:sp>
      <p:sp>
        <p:nvSpPr>
          <p:cNvPr id="10" name="Прямоугольник 9">
            <a:hlinkClick r:id="rId4" action="ppaction://hlinksldjump"/>
          </p:cNvPr>
          <p:cNvSpPr/>
          <p:nvPr/>
        </p:nvSpPr>
        <p:spPr>
          <a:xfrm>
            <a:off x="7019925" y="5949950"/>
            <a:ext cx="1836738" cy="5032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/>
              <a:t>далее</a:t>
            </a:r>
          </a:p>
        </p:txBody>
      </p:sp>
      <p:pic>
        <p:nvPicPr>
          <p:cNvPr id="17" name="Рисунок 16" descr="colec223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163" y="4365625"/>
            <a:ext cx="110490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>
            <a:hlinkClick r:id="rId6" action="ppaction://hlinksldjump"/>
          </p:cNvPr>
          <p:cNvSpPr/>
          <p:nvPr/>
        </p:nvSpPr>
        <p:spPr>
          <a:xfrm>
            <a:off x="3348038" y="6165850"/>
            <a:ext cx="1790700" cy="534988"/>
          </a:xfrm>
          <a:prstGeom prst="rect">
            <a:avLst/>
          </a:prstGeom>
          <a:solidFill>
            <a:srgbClr val="F53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На главную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684213" y="765175"/>
            <a:ext cx="7704137" cy="544671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Ответ  58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Решение. Идем методом исключения: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(E) 72 – не может быть по условию, т.е. из 5 оценок убирают одну худшею, она больше или равна 1, следовательно от 72-1=71, а не 72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(A) 52 – не может быть, т.к. худшим баллов в этом случае будет 20, значит, 4 оценки в сумме должны дать 52, и каждая из четырёх должна быть не ниже 20, чего быть не может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(B) 54 – тоже не подходит, т.к. худшая оценка в этом случае 18, значит, 4 оценки в сумме должны дать 54, и каждая из четырёх должна быть не ниже 18, чего быть не может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(C) 57 - тоже не подходит, т.к. худшая оценка в этом случае 15, значит, 4 оценки в сумме должны дать 57, и каждая из четырёх должна быть не ниже 15, чего быть не может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(D) 58 – ответ, т.к. худшая оценка в этом случае 14 (72-58=14), значит, 4 оценки в сумме должны дать 58, и каждая из четырёх должна быть не ниже 14, например, 14,14,14,16 или 14,14,15,15</a:t>
            </a:r>
          </a:p>
        </p:txBody>
      </p:sp>
      <p:sp>
        <p:nvSpPr>
          <p:cNvPr id="3" name="Прямоугольник 2">
            <a:hlinkClick r:id="" action="ppaction://hlinkshowjump?jump=previousslide"/>
          </p:cNvPr>
          <p:cNvSpPr/>
          <p:nvPr/>
        </p:nvSpPr>
        <p:spPr>
          <a:xfrm>
            <a:off x="7235825" y="6092825"/>
            <a:ext cx="1728788" cy="57626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/>
              <a:t>назад</a:t>
            </a:r>
          </a:p>
        </p:txBody>
      </p:sp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3348038" y="6165850"/>
            <a:ext cx="1790700" cy="534988"/>
          </a:xfrm>
          <a:prstGeom prst="rect">
            <a:avLst/>
          </a:prstGeom>
          <a:solidFill>
            <a:srgbClr val="F53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На главную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рямоугольник 2">
            <a:hlinkClick r:id="rId3" action="ppaction://hlinksldjump"/>
          </p:cNvPr>
          <p:cNvSpPr/>
          <p:nvPr/>
        </p:nvSpPr>
        <p:spPr>
          <a:xfrm>
            <a:off x="7308850" y="5949950"/>
            <a:ext cx="1584325" cy="5032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/>
              <a:t>далее</a:t>
            </a:r>
          </a:p>
        </p:txBody>
      </p:sp>
      <p:sp>
        <p:nvSpPr>
          <p:cNvPr id="66564" name="Прямоугольник 3"/>
          <p:cNvSpPr>
            <a:spLocks noChangeArrowheads="1"/>
          </p:cNvSpPr>
          <p:nvPr/>
        </p:nvSpPr>
        <p:spPr bwMode="auto">
          <a:xfrm>
            <a:off x="468313" y="404813"/>
            <a:ext cx="8280400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latin typeface="Calibri" pitchFamily="34" charset="0"/>
              </a:rPr>
              <a:t>Чтобы очистить аквариумы от лишних водорослей, Денис запускает туда улиток. Для очистки одного аквариума нужно или 4 крупных улитки, или 1 крупную и 5 мелких улиток, или 3 крупных и 3 мелких улитки. У Дениса есть 15 крупных улиток, но в зоомагазине можно поменять любую крупную улитку на две мелких. Чему равно самое маленькое число крупных улиток, которых ему придется поменять на мелких, если он хочет очистить четыре аквариума?</a:t>
            </a:r>
          </a:p>
        </p:txBody>
      </p:sp>
      <p:sp>
        <p:nvSpPr>
          <p:cNvPr id="9" name="Овал 8">
            <a:hlinkClick r:id="" action="ppaction://hlinkshowjump?jump=nextslide"/>
          </p:cNvPr>
          <p:cNvSpPr/>
          <p:nvPr/>
        </p:nvSpPr>
        <p:spPr>
          <a:xfrm>
            <a:off x="323850" y="5084763"/>
            <a:ext cx="2232025" cy="86518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rgbClr val="FF0000"/>
                </a:solidFill>
              </a:rPr>
              <a:t>помощь</a:t>
            </a:r>
          </a:p>
        </p:txBody>
      </p:sp>
      <p:pic>
        <p:nvPicPr>
          <p:cNvPr id="10" name="Рисунок 9" descr="colec223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263" y="4149725"/>
            <a:ext cx="110490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Скругленный прямоугольник 10"/>
          <p:cNvSpPr/>
          <p:nvPr/>
        </p:nvSpPr>
        <p:spPr>
          <a:xfrm>
            <a:off x="642938" y="3143250"/>
            <a:ext cx="1285875" cy="714375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357438" y="3143250"/>
            <a:ext cx="1285875" cy="714375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000500" y="3143250"/>
            <a:ext cx="1285875" cy="714375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572125" y="3143250"/>
            <a:ext cx="1285875" cy="714375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286625" y="3143250"/>
            <a:ext cx="1285875" cy="714375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18" name="Прямоугольник 17">
            <a:hlinkClick r:id="rId5" action="ppaction://hlinksldjump"/>
          </p:cNvPr>
          <p:cNvSpPr/>
          <p:nvPr/>
        </p:nvSpPr>
        <p:spPr>
          <a:xfrm>
            <a:off x="3348038" y="6092825"/>
            <a:ext cx="1790700" cy="534988"/>
          </a:xfrm>
          <a:prstGeom prst="rect">
            <a:avLst/>
          </a:prstGeom>
          <a:solidFill>
            <a:srgbClr val="F53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На главную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4" grpId="0" animBg="1"/>
      <p:bldP spid="16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95288" y="333375"/>
            <a:ext cx="8280400" cy="61245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Ответ  5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Решение. Идем методом исключения: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2 – меняет 2 крупных, у Дениса 13 крупных и 4 мелких – это не позволит очистить 4 аквариума, т.к. 3 крупных и 3 мелких в этом случае пойдут на очистку 1 аквариума, останется 10 крупных и 1 мелкая на 3 аквариума….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3 – меняет 3 крупных, у Дениса 12 крупных и 6 мелких – это не позволит очистить 4 аквариума, т.к. или (6 крупных и 6 мелких в этом случае пойдут на очистку 2 аквариумов и останется 6 крупных на 2 аквариума….) , или (1 крупная и 5 мелких на очистку 1 аквариума и останется 11 крупных и 1 мелкая на 3 аквариума…)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4 - меняет 4 крупных, у Дениса 11 крупных и 8 мелких – это не позволит очистить 4 аквариума, т.к. или (4 крупных и 8 мелких на 2 аквариума, остается 7 крупных - на 2 аквариума не хватит…), или (6 крупных, 6 мелких на 2 аквариума, остается 5 крупных - на 2 аквариума не хватит…)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5 - меняет 5 крупных, у Дениса 10 крупных и 10 мелких . На 2 аквариума пойдет 2 крупных и 10 мелких, остается 8 крупных. По условию этого хватит на 2 аквариума оставшихся.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6 можно не проверять, т.к. в вопросе «самое маленькое число» спрашивается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.</a:t>
            </a:r>
          </a:p>
        </p:txBody>
      </p:sp>
      <p:sp>
        <p:nvSpPr>
          <p:cNvPr id="3" name="Прямоугольник 2">
            <a:hlinkClick r:id="" action="ppaction://hlinkshowjump?jump=previousslide"/>
          </p:cNvPr>
          <p:cNvSpPr/>
          <p:nvPr/>
        </p:nvSpPr>
        <p:spPr>
          <a:xfrm>
            <a:off x="7235825" y="6092825"/>
            <a:ext cx="1728788" cy="57626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/>
              <a:t>назад</a:t>
            </a:r>
          </a:p>
        </p:txBody>
      </p:sp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3348038" y="6092825"/>
            <a:ext cx="1790700" cy="534988"/>
          </a:xfrm>
          <a:prstGeom prst="rect">
            <a:avLst/>
          </a:prstGeom>
          <a:solidFill>
            <a:srgbClr val="F53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На главную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-285750" y="0"/>
            <a:ext cx="9429750" cy="68580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42938" y="3143250"/>
            <a:ext cx="1285875" cy="714375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14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195513" y="3141663"/>
            <a:ext cx="1285875" cy="714375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12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708400" y="3141663"/>
            <a:ext cx="1285875" cy="714375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20</a:t>
            </a:r>
          </a:p>
        </p:txBody>
      </p:sp>
      <p:sp>
        <p:nvSpPr>
          <p:cNvPr id="68614" name="Rectangle 1"/>
          <p:cNvSpPr>
            <a:spLocks noChangeArrowheads="1"/>
          </p:cNvSpPr>
          <p:nvPr/>
        </p:nvSpPr>
        <p:spPr bwMode="auto">
          <a:xfrm>
            <a:off x="0" y="-47625"/>
            <a:ext cx="8820150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>
                <a:latin typeface="Calibri" pitchFamily="34" charset="0"/>
                <a:cs typeface="Times New Roman" pitchFamily="18" charset="0"/>
              </a:rPr>
              <a:t>В зоопарке Санкт-Петербурга жили 3 кенгуру: Лиззи, Дженни и Бином. А потом родился крошка Ру. Сейчас все это семейство съедает по 28 кг морковки в неделю, причем Ру съедает ровно вдвое меньше, чем любой из старших кенгуру. Сколько морковки в неделю съедало это семейство до рождения Ру?</a:t>
            </a:r>
            <a:endParaRPr lang="ru-RU" sz="240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292725" y="3141663"/>
            <a:ext cx="1285875" cy="714375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24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948488" y="3141663"/>
            <a:ext cx="1285875" cy="714375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11</a:t>
            </a:r>
          </a:p>
        </p:txBody>
      </p:sp>
      <p:pic>
        <p:nvPicPr>
          <p:cNvPr id="9" name="Рисунок 8" descr="colec223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5600" y="4292600"/>
            <a:ext cx="110490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>
            <a:hlinkClick r:id="rId4" action="ppaction://hlinksldjump"/>
          </p:cNvPr>
          <p:cNvSpPr/>
          <p:nvPr/>
        </p:nvSpPr>
        <p:spPr>
          <a:xfrm>
            <a:off x="7308850" y="5949950"/>
            <a:ext cx="1584325" cy="5032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/>
              <a:t>далее</a:t>
            </a:r>
          </a:p>
        </p:txBody>
      </p:sp>
      <p:sp>
        <p:nvSpPr>
          <p:cNvPr id="11" name="Овал 10">
            <a:hlinkClick r:id="" action="ppaction://hlinkshowjump?jump=nextslide"/>
          </p:cNvPr>
          <p:cNvSpPr/>
          <p:nvPr/>
        </p:nvSpPr>
        <p:spPr>
          <a:xfrm>
            <a:off x="323850" y="5157788"/>
            <a:ext cx="2232025" cy="8636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rgbClr val="FF0000"/>
                </a:solidFill>
              </a:rPr>
              <a:t>помощь</a:t>
            </a:r>
          </a:p>
        </p:txBody>
      </p:sp>
      <p:sp>
        <p:nvSpPr>
          <p:cNvPr id="13" name="Прямоугольник 12">
            <a:hlinkClick r:id="rId5" action="ppaction://hlinksldjump"/>
          </p:cNvPr>
          <p:cNvSpPr/>
          <p:nvPr/>
        </p:nvSpPr>
        <p:spPr>
          <a:xfrm>
            <a:off x="3203575" y="5876925"/>
            <a:ext cx="1790700" cy="534988"/>
          </a:xfrm>
          <a:prstGeom prst="rect">
            <a:avLst/>
          </a:prstGeom>
          <a:solidFill>
            <a:srgbClr val="F53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На главную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8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9635" name="Rectangle 1"/>
          <p:cNvSpPr>
            <a:spLocks noChangeArrowheads="1"/>
          </p:cNvSpPr>
          <p:nvPr/>
        </p:nvSpPr>
        <p:spPr bwMode="auto">
          <a:xfrm>
            <a:off x="611188" y="1247775"/>
            <a:ext cx="8137525" cy="310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800" b="1">
                <a:solidFill>
                  <a:srgbClr val="10253F"/>
                </a:solidFill>
                <a:latin typeface="Calibri" pitchFamily="34" charset="0"/>
                <a:cs typeface="Times New Roman" pitchFamily="18" charset="0"/>
              </a:rPr>
              <a:t>Из условия (причем Ру съедает ровно вдвое меньше, чем любой из старших кенгуру) видно, что Лиззи, Джени и Бином съедают поровну, Составим уравнение:</a:t>
            </a:r>
            <a:endParaRPr lang="ru-RU" sz="2800" b="1">
              <a:solidFill>
                <a:srgbClr val="10253F"/>
              </a:solidFill>
            </a:endParaRPr>
          </a:p>
          <a:p>
            <a:pPr algn="ctr" eaLnBrk="0" hangingPunct="0"/>
            <a:r>
              <a:rPr lang="ru-RU" sz="2800" b="1">
                <a:solidFill>
                  <a:srgbClr val="10253F"/>
                </a:solidFill>
                <a:latin typeface="Calibri" pitchFamily="34" charset="0"/>
                <a:cs typeface="Times New Roman" pitchFamily="18" charset="0"/>
              </a:rPr>
              <a:t>Х+Х+Х+0,5Х=28, где Х – количество моркови (кг), которое съедает любой из старших кенгуру.</a:t>
            </a:r>
            <a:endParaRPr lang="ru-RU" sz="2800" b="1">
              <a:solidFill>
                <a:srgbClr val="10253F"/>
              </a:solidFill>
            </a:endParaRPr>
          </a:p>
          <a:p>
            <a:pPr algn="ctr" eaLnBrk="0" hangingPunct="0"/>
            <a:r>
              <a:rPr lang="ru-RU" sz="2800" b="1">
                <a:solidFill>
                  <a:srgbClr val="10253F"/>
                </a:solidFill>
                <a:latin typeface="Calibri" pitchFamily="34" charset="0"/>
                <a:cs typeface="Times New Roman" pitchFamily="18" charset="0"/>
              </a:rPr>
              <a:t>3,5 Х =28 Х = 8 3Х=24</a:t>
            </a:r>
            <a:endParaRPr lang="ru-RU" sz="2800" b="1">
              <a:solidFill>
                <a:srgbClr val="10253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03350" y="404813"/>
            <a:ext cx="1511300" cy="5222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Ответ 24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308850" y="5949950"/>
            <a:ext cx="1584325" cy="5032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/>
              <a:t>далее</a:t>
            </a:r>
          </a:p>
        </p:txBody>
      </p:sp>
      <p:sp>
        <p:nvSpPr>
          <p:cNvPr id="6" name="Прямоугольник 5">
            <a:hlinkClick r:id="rId4" action="ppaction://hlinksldjump"/>
          </p:cNvPr>
          <p:cNvSpPr/>
          <p:nvPr/>
        </p:nvSpPr>
        <p:spPr>
          <a:xfrm>
            <a:off x="3203575" y="5876925"/>
            <a:ext cx="1790700" cy="534988"/>
          </a:xfrm>
          <a:prstGeom prst="rect">
            <a:avLst/>
          </a:prstGeom>
          <a:solidFill>
            <a:srgbClr val="F53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На главную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Овал 1">
            <a:hlinkClick r:id="" action="ppaction://hlinkshowjump?jump=nextslide"/>
          </p:cNvPr>
          <p:cNvSpPr/>
          <p:nvPr/>
        </p:nvSpPr>
        <p:spPr>
          <a:xfrm>
            <a:off x="323850" y="5157788"/>
            <a:ext cx="2232025" cy="8636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rgbClr val="FF0000"/>
                </a:solidFill>
              </a:rPr>
              <a:t>помощь</a:t>
            </a:r>
          </a:p>
        </p:txBody>
      </p:sp>
      <p:sp>
        <p:nvSpPr>
          <p:cNvPr id="3" name="Прямоугольник 2">
            <a:hlinkClick r:id="rId3" action="ppaction://hlinksldjump"/>
          </p:cNvPr>
          <p:cNvSpPr/>
          <p:nvPr/>
        </p:nvSpPr>
        <p:spPr>
          <a:xfrm>
            <a:off x="7308850" y="5949950"/>
            <a:ext cx="1584325" cy="5032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/>
              <a:t>далее</a:t>
            </a:r>
          </a:p>
        </p:txBody>
      </p:sp>
      <p:sp>
        <p:nvSpPr>
          <p:cNvPr id="70661" name="Rectangle 1"/>
          <p:cNvSpPr>
            <a:spLocks noChangeArrowheads="1"/>
          </p:cNvSpPr>
          <p:nvPr/>
        </p:nvSpPr>
        <p:spPr bwMode="auto">
          <a:xfrm>
            <a:off x="827088" y="142875"/>
            <a:ext cx="7561262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800" b="1">
                <a:latin typeface="Calibri" pitchFamily="34" charset="0"/>
                <a:cs typeface="Times New Roman" pitchFamily="18" charset="0"/>
              </a:rPr>
              <a:t>Четверо ребят обсуждали ответ к задаче. Коля сказал: </a:t>
            </a:r>
            <a:r>
              <a:rPr lang="ru-RU" sz="2800" b="1">
                <a:latin typeface="Calibri" pitchFamily="34" charset="0"/>
                <a:ea typeface="Times New Roman" pitchFamily="18" charset="0"/>
                <a:cs typeface="Cambria Math" pitchFamily="18" charset="0"/>
              </a:rPr>
              <a:t>≪</a:t>
            </a:r>
            <a:r>
              <a:rPr lang="ru-RU" sz="2800" b="1">
                <a:latin typeface="Calibri" pitchFamily="34" charset="0"/>
                <a:cs typeface="Times New Roman" pitchFamily="18" charset="0"/>
              </a:rPr>
              <a:t>Это число 9≫. Роман: ≪Это простое число≫. Катя: ≪Это четное число≫. А Наташа сказала, что это число – 15. Назовите правильный ответ, если и мальчики, и девочки ошиблись ровно по одному разу.</a:t>
            </a:r>
            <a:endParaRPr lang="ru-RU" sz="2800" b="1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42938" y="3143250"/>
            <a:ext cx="1285875" cy="714375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268538" y="3141663"/>
            <a:ext cx="1285875" cy="714375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2</a:t>
            </a:r>
          </a:p>
        </p:txBody>
      </p:sp>
      <p:pic>
        <p:nvPicPr>
          <p:cNvPr id="7" name="Рисунок 6" descr="colec223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3800" y="4221163"/>
            <a:ext cx="1439863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ый прямоугольник 7"/>
          <p:cNvSpPr/>
          <p:nvPr/>
        </p:nvSpPr>
        <p:spPr>
          <a:xfrm>
            <a:off x="3851275" y="3141663"/>
            <a:ext cx="1285875" cy="714375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435600" y="3141663"/>
            <a:ext cx="1285875" cy="714375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9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092950" y="3141663"/>
            <a:ext cx="1285875" cy="714375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15</a:t>
            </a:r>
          </a:p>
        </p:txBody>
      </p:sp>
      <p:sp>
        <p:nvSpPr>
          <p:cNvPr id="12" name="Прямоугольник 11">
            <a:hlinkClick r:id="rId5" action="ppaction://hlinksldjump"/>
          </p:cNvPr>
          <p:cNvSpPr/>
          <p:nvPr/>
        </p:nvSpPr>
        <p:spPr>
          <a:xfrm>
            <a:off x="3203575" y="5876925"/>
            <a:ext cx="1790700" cy="534988"/>
          </a:xfrm>
          <a:prstGeom prst="rect">
            <a:avLst/>
          </a:prstGeom>
          <a:solidFill>
            <a:srgbClr val="F53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На главную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1683" name="Rectangle 1"/>
          <p:cNvSpPr>
            <a:spLocks noChangeArrowheads="1"/>
          </p:cNvSpPr>
          <p:nvPr/>
        </p:nvSpPr>
        <p:spPr bwMode="auto">
          <a:xfrm>
            <a:off x="0" y="817563"/>
            <a:ext cx="9144000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800" b="1">
                <a:solidFill>
                  <a:srgbClr val="10253F"/>
                </a:solidFill>
                <a:latin typeface="Calibri" pitchFamily="34" charset="0"/>
                <a:cs typeface="Times New Roman" pitchFamily="18" charset="0"/>
              </a:rPr>
              <a:t>1 – мальчики ошиблись 1 раз, девочки ошиблись 2 раза – противоречие условию задачи</a:t>
            </a:r>
            <a:endParaRPr lang="ru-RU" sz="2800" b="1">
              <a:solidFill>
                <a:srgbClr val="10253F"/>
              </a:solidFill>
            </a:endParaRPr>
          </a:p>
          <a:p>
            <a:pPr algn="ctr" eaLnBrk="0" hangingPunct="0"/>
            <a:r>
              <a:rPr lang="ru-RU" sz="2800" b="1">
                <a:solidFill>
                  <a:srgbClr val="10253F"/>
                </a:solidFill>
                <a:latin typeface="Calibri" pitchFamily="34" charset="0"/>
                <a:cs typeface="Times New Roman" pitchFamily="18" charset="0"/>
              </a:rPr>
              <a:t>3 – мальчики ошиблись 1 раз, девочки ошиблись 2 раза – противоречие условию задачи</a:t>
            </a:r>
            <a:endParaRPr lang="ru-RU" sz="2800" b="1">
              <a:solidFill>
                <a:srgbClr val="10253F"/>
              </a:solidFill>
            </a:endParaRPr>
          </a:p>
          <a:p>
            <a:pPr algn="ctr" eaLnBrk="0" hangingPunct="0"/>
            <a:r>
              <a:rPr lang="ru-RU" sz="2800" b="1">
                <a:solidFill>
                  <a:srgbClr val="10253F"/>
                </a:solidFill>
                <a:latin typeface="Calibri" pitchFamily="34" charset="0"/>
                <a:cs typeface="Times New Roman" pitchFamily="18" charset="0"/>
              </a:rPr>
              <a:t> 9 – мальчики ошиблись 1 раз, девочки ошиблись 2 раза – противоречие условию задачи</a:t>
            </a:r>
            <a:endParaRPr lang="ru-RU" sz="2800" b="1">
              <a:solidFill>
                <a:srgbClr val="10253F"/>
              </a:solidFill>
            </a:endParaRPr>
          </a:p>
          <a:p>
            <a:pPr algn="ctr" eaLnBrk="0" hangingPunct="0"/>
            <a:r>
              <a:rPr lang="ru-RU" sz="2800" b="1">
                <a:solidFill>
                  <a:srgbClr val="10253F"/>
                </a:solidFill>
                <a:latin typeface="Calibri" pitchFamily="34" charset="0"/>
                <a:cs typeface="Times New Roman" pitchFamily="18" charset="0"/>
              </a:rPr>
              <a:t> 15 – мальчики ошиблись 2 раза, девочки ошиблись 1 раз – противоречие условию задачи</a:t>
            </a:r>
            <a:endParaRPr lang="ru-RU" sz="2800" b="1">
              <a:solidFill>
                <a:srgbClr val="10253F"/>
              </a:solidFill>
            </a:endParaRPr>
          </a:p>
          <a:p>
            <a:pPr algn="ctr" eaLnBrk="0" hangingPunct="0"/>
            <a:r>
              <a:rPr lang="ru-RU" sz="2800" b="1">
                <a:solidFill>
                  <a:srgbClr val="10253F"/>
                </a:solidFill>
                <a:latin typeface="Calibri" pitchFamily="34" charset="0"/>
                <a:cs typeface="Times New Roman" pitchFamily="18" charset="0"/>
              </a:rPr>
              <a:t> 2 мальчики ошиблись 1 раз, девочки ошиблись 1 раз</a:t>
            </a:r>
            <a:endParaRPr lang="ru-RU" sz="2800" b="1">
              <a:solidFill>
                <a:srgbClr val="10253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650" y="404813"/>
            <a:ext cx="33845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Ответ 2</a:t>
            </a:r>
          </a:p>
        </p:txBody>
      </p:sp>
      <p:sp>
        <p:nvSpPr>
          <p:cNvPr id="5" name="Прямоугольник 4">
            <a:hlinkClick r:id="" action="ppaction://hlinkshowjump?jump=previousslide"/>
          </p:cNvPr>
          <p:cNvSpPr/>
          <p:nvPr/>
        </p:nvSpPr>
        <p:spPr>
          <a:xfrm>
            <a:off x="7235825" y="5805488"/>
            <a:ext cx="1728788" cy="576262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/>
              <a:t>назад</a:t>
            </a:r>
          </a:p>
        </p:txBody>
      </p:sp>
      <p:sp>
        <p:nvSpPr>
          <p:cNvPr id="7" name="Прямоугольник 6">
            <a:hlinkClick r:id="rId3" action="ppaction://hlinksldjump"/>
          </p:cNvPr>
          <p:cNvSpPr/>
          <p:nvPr/>
        </p:nvSpPr>
        <p:spPr>
          <a:xfrm>
            <a:off x="3203575" y="5876925"/>
            <a:ext cx="1790700" cy="534988"/>
          </a:xfrm>
          <a:prstGeom prst="rect">
            <a:avLst/>
          </a:prstGeom>
          <a:solidFill>
            <a:srgbClr val="F53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На главную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347864" y="2060848"/>
            <a:ext cx="2858860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8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ребусы</a:t>
            </a:r>
          </a:p>
        </p:txBody>
      </p:sp>
      <p:sp>
        <p:nvSpPr>
          <p:cNvPr id="3" name="Прямоугольник 2">
            <a:hlinkClick r:id="" action="ppaction://hlinkshowjump?jump=nextslide"/>
          </p:cNvPr>
          <p:cNvSpPr/>
          <p:nvPr/>
        </p:nvSpPr>
        <p:spPr>
          <a:xfrm>
            <a:off x="6443663" y="5876925"/>
            <a:ext cx="1790700" cy="53498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начать</a:t>
            </a:r>
          </a:p>
        </p:txBody>
      </p:sp>
      <p:sp>
        <p:nvSpPr>
          <p:cNvPr id="7" name="Прямоугольник 6">
            <a:hlinkClick r:id="rId3" action="ppaction://hlinksldjump"/>
          </p:cNvPr>
          <p:cNvSpPr/>
          <p:nvPr/>
        </p:nvSpPr>
        <p:spPr>
          <a:xfrm>
            <a:off x="3203575" y="5876925"/>
            <a:ext cx="1790700" cy="53498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На главную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187450" y="476250"/>
            <a:ext cx="6985000" cy="1296988"/>
          </a:xfrm>
          <a:prstGeom prst="rect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Какая программа предназначена для обработки текстовой информации</a:t>
            </a:r>
          </a:p>
        </p:txBody>
      </p:sp>
      <p:sp>
        <p:nvSpPr>
          <p:cNvPr id="6" name="Стрелка вправо 5">
            <a:hlinkClick r:id="" action="ppaction://hlinkshowjump?jump=nextslide"/>
          </p:cNvPr>
          <p:cNvSpPr/>
          <p:nvPr/>
        </p:nvSpPr>
        <p:spPr>
          <a:xfrm>
            <a:off x="395288" y="2276475"/>
            <a:ext cx="4321175" cy="1008063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/>
              <a:t>Word</a:t>
            </a:r>
            <a:endParaRPr lang="ru-RU" sz="2800" dirty="0"/>
          </a:p>
        </p:txBody>
      </p:sp>
      <p:sp>
        <p:nvSpPr>
          <p:cNvPr id="7" name="Стрелка вправо 6">
            <a:hlinkClick r:id="rId3" action="ppaction://hlinksldjump"/>
          </p:cNvPr>
          <p:cNvSpPr/>
          <p:nvPr/>
        </p:nvSpPr>
        <p:spPr>
          <a:xfrm>
            <a:off x="323850" y="3213100"/>
            <a:ext cx="4319588" cy="1008063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/>
              <a:t>Paint</a:t>
            </a:r>
            <a:endParaRPr lang="ru-RU" sz="2800" dirty="0"/>
          </a:p>
        </p:txBody>
      </p:sp>
      <p:sp>
        <p:nvSpPr>
          <p:cNvPr id="8" name="Стрелка вправо 7">
            <a:hlinkClick r:id="rId3" action="ppaction://hlinksldjump"/>
          </p:cNvPr>
          <p:cNvSpPr/>
          <p:nvPr/>
        </p:nvSpPr>
        <p:spPr>
          <a:xfrm>
            <a:off x="4822825" y="2276475"/>
            <a:ext cx="4321175" cy="1008063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/>
              <a:t>Калькулятор</a:t>
            </a:r>
          </a:p>
        </p:txBody>
      </p:sp>
      <p:sp>
        <p:nvSpPr>
          <p:cNvPr id="10" name="Стрелка вправо 9">
            <a:hlinkClick r:id="rId3" action="ppaction://hlinksldjump"/>
          </p:cNvPr>
          <p:cNvSpPr/>
          <p:nvPr/>
        </p:nvSpPr>
        <p:spPr>
          <a:xfrm>
            <a:off x="4822825" y="3213100"/>
            <a:ext cx="4321175" cy="1008063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/>
              <a:t>WordPad</a:t>
            </a:r>
            <a:endParaRPr lang="ru-RU" sz="2800" dirty="0"/>
          </a:p>
        </p:txBody>
      </p:sp>
      <p:pic>
        <p:nvPicPr>
          <p:cNvPr id="18440" name="Рисунок 11" descr="ро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2988" y="4292600"/>
            <a:ext cx="166687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Блок-схема: решение 12"/>
          <p:cNvSpPr/>
          <p:nvPr/>
        </p:nvSpPr>
        <p:spPr>
          <a:xfrm>
            <a:off x="5508625" y="4652963"/>
            <a:ext cx="3240088" cy="1368425"/>
          </a:xfrm>
          <a:prstGeom prst="flowChartDecision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50:50</a:t>
            </a:r>
          </a:p>
        </p:txBody>
      </p:sp>
      <p:sp>
        <p:nvSpPr>
          <p:cNvPr id="11" name="Управляющая кнопка: далее 10">
            <a:hlinkClick r:id="rId5" action="ppaction://hlinksldjump" highlightClick="1"/>
          </p:cNvPr>
          <p:cNvSpPr/>
          <p:nvPr/>
        </p:nvSpPr>
        <p:spPr>
          <a:xfrm>
            <a:off x="8572500" y="6429375"/>
            <a:ext cx="571500" cy="428625"/>
          </a:xfrm>
          <a:prstGeom prst="actionButtonForwardNex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443" name="TextBox 14"/>
          <p:cNvSpPr txBox="1">
            <a:spLocks noChangeArrowheads="1"/>
          </p:cNvSpPr>
          <p:nvPr/>
        </p:nvSpPr>
        <p:spPr bwMode="auto">
          <a:xfrm>
            <a:off x="357188" y="571500"/>
            <a:ext cx="6429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chemeClr val="bg1"/>
                </a:solidFill>
                <a:latin typeface="Calibri" pitchFamily="34" charset="0"/>
              </a:rPr>
              <a:t>1</a:t>
            </a:r>
          </a:p>
        </p:txBody>
      </p:sp>
      <p:sp>
        <p:nvSpPr>
          <p:cNvPr id="14" name="Прямоугольник 13">
            <a:hlinkClick r:id="rId6" action="ppaction://hlinksldjump"/>
          </p:cNvPr>
          <p:cNvSpPr/>
          <p:nvPr/>
        </p:nvSpPr>
        <p:spPr>
          <a:xfrm>
            <a:off x="250825" y="6237288"/>
            <a:ext cx="1657350" cy="360362"/>
          </a:xfrm>
          <a:prstGeom prst="rect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В начало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36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860"/>
                            </p:stCondLst>
                            <p:childTnLst>
                              <p:par>
                                <p:cTn id="16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360"/>
                            </p:stCondLst>
                            <p:childTnLst>
                              <p:par>
                                <p:cTn id="21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860"/>
                            </p:stCondLst>
                            <p:childTnLst>
                              <p:par>
                                <p:cTn id="2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7" grpId="1" animBg="1"/>
      <p:bldP spid="8" grpId="0" animBg="1"/>
      <p:bldP spid="8" grpId="1" animBg="1"/>
      <p:bldP spid="10" grpId="0" animBg="1"/>
      <p:bldP spid="1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Прямоугольник 4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373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413" y="3141663"/>
            <a:ext cx="5976937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Шестиугольник 2"/>
          <p:cNvSpPr/>
          <p:nvPr/>
        </p:nvSpPr>
        <p:spPr>
          <a:xfrm>
            <a:off x="323850" y="260350"/>
            <a:ext cx="719138" cy="612775"/>
          </a:xfrm>
          <a:prstGeom prst="hexag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ц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28728" y="2071678"/>
          <a:ext cx="6095999" cy="714380"/>
        </p:xfrm>
        <a:graphic>
          <a:graphicData uri="http://schemas.openxmlformats.org/drawingml/2006/table">
            <a:tbl>
              <a:tblPr firstRow="1" bandRow="1">
                <a:solidFill>
                  <a:schemeClr val="bg1"/>
                </a:solidFill>
                <a:tableStyleId>{5C22544A-7EE6-4342-B048-85BDC9FD1C3A}</a:tableStyleId>
              </a:tblPr>
              <a:tblGrid>
                <a:gridCol w="833422"/>
                <a:gridCol w="908292"/>
                <a:gridCol w="870857"/>
                <a:gridCol w="870857"/>
                <a:gridCol w="870857"/>
                <a:gridCol w="870857"/>
                <a:gridCol w="870857"/>
              </a:tblGrid>
              <a:tr h="71438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Овал 5"/>
          <p:cNvSpPr/>
          <p:nvPr/>
        </p:nvSpPr>
        <p:spPr>
          <a:xfrm>
            <a:off x="4211638" y="2205038"/>
            <a:ext cx="571500" cy="4286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rgbClr val="FF0000"/>
                </a:solidFill>
              </a:rPr>
              <a:t>и</a:t>
            </a:r>
          </a:p>
        </p:txBody>
      </p:sp>
      <p:sp>
        <p:nvSpPr>
          <p:cNvPr id="7" name="Шестиугольник 6"/>
          <p:cNvSpPr/>
          <p:nvPr/>
        </p:nvSpPr>
        <p:spPr>
          <a:xfrm>
            <a:off x="1214438" y="285750"/>
            <a:ext cx="720725" cy="611188"/>
          </a:xfrm>
          <a:prstGeom prst="hexag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и</a:t>
            </a:r>
          </a:p>
        </p:txBody>
      </p:sp>
      <p:sp>
        <p:nvSpPr>
          <p:cNvPr id="8" name="Шестиугольник 7"/>
          <p:cNvSpPr/>
          <p:nvPr/>
        </p:nvSpPr>
        <p:spPr>
          <a:xfrm>
            <a:off x="2143125" y="285750"/>
            <a:ext cx="720725" cy="611188"/>
          </a:xfrm>
          <a:prstGeom prst="hexag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н</a:t>
            </a:r>
          </a:p>
        </p:txBody>
      </p:sp>
      <p:sp>
        <p:nvSpPr>
          <p:cNvPr id="9" name="Шестиугольник 8"/>
          <p:cNvSpPr/>
          <p:nvPr/>
        </p:nvSpPr>
        <p:spPr>
          <a:xfrm>
            <a:off x="3071813" y="285750"/>
            <a:ext cx="720725" cy="611188"/>
          </a:xfrm>
          <a:prstGeom prst="hexag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с</a:t>
            </a:r>
          </a:p>
        </p:txBody>
      </p:sp>
      <p:sp>
        <p:nvSpPr>
          <p:cNvPr id="10" name="Шестиугольник 9"/>
          <p:cNvSpPr/>
          <p:nvPr/>
        </p:nvSpPr>
        <p:spPr>
          <a:xfrm>
            <a:off x="3929063" y="285750"/>
            <a:ext cx="720725" cy="611188"/>
          </a:xfrm>
          <a:prstGeom prst="hexag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з</a:t>
            </a:r>
          </a:p>
        </p:txBody>
      </p:sp>
      <p:sp>
        <p:nvSpPr>
          <p:cNvPr id="11" name="Шестиугольник 10"/>
          <p:cNvSpPr/>
          <p:nvPr/>
        </p:nvSpPr>
        <p:spPr>
          <a:xfrm>
            <a:off x="4714875" y="285750"/>
            <a:ext cx="720725" cy="611188"/>
          </a:xfrm>
          <a:prstGeom prst="hexag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т</a:t>
            </a:r>
          </a:p>
        </p:txBody>
      </p:sp>
      <p:sp>
        <p:nvSpPr>
          <p:cNvPr id="12" name="Шестиугольник 11"/>
          <p:cNvSpPr/>
          <p:nvPr/>
        </p:nvSpPr>
        <p:spPr>
          <a:xfrm>
            <a:off x="5643563" y="285750"/>
            <a:ext cx="720725" cy="611188"/>
          </a:xfrm>
          <a:prstGeom prst="hexag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в</a:t>
            </a:r>
          </a:p>
        </p:txBody>
      </p:sp>
      <p:sp>
        <p:nvSpPr>
          <p:cNvPr id="13" name="Шестиугольник 12"/>
          <p:cNvSpPr/>
          <p:nvPr/>
        </p:nvSpPr>
        <p:spPr>
          <a:xfrm>
            <a:off x="6572250" y="285750"/>
            <a:ext cx="720725" cy="611188"/>
          </a:xfrm>
          <a:prstGeom prst="hexag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у</a:t>
            </a:r>
          </a:p>
        </p:txBody>
      </p:sp>
      <p:sp>
        <p:nvSpPr>
          <p:cNvPr id="14" name="Шестиугольник 13"/>
          <p:cNvSpPr/>
          <p:nvPr/>
        </p:nvSpPr>
        <p:spPr>
          <a:xfrm>
            <a:off x="7500938" y="285750"/>
            <a:ext cx="720725" cy="611188"/>
          </a:xfrm>
          <a:prstGeom prst="hexag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б</a:t>
            </a:r>
          </a:p>
        </p:txBody>
      </p:sp>
      <p:sp>
        <p:nvSpPr>
          <p:cNvPr id="15" name="Шестиугольник 14"/>
          <p:cNvSpPr/>
          <p:nvPr/>
        </p:nvSpPr>
        <p:spPr>
          <a:xfrm>
            <a:off x="8429625" y="285750"/>
            <a:ext cx="720725" cy="611188"/>
          </a:xfrm>
          <a:prstGeom prst="hexag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>
                <a:solidFill>
                  <a:schemeClr val="tx1"/>
                </a:solidFill>
              </a:rPr>
              <a:t>р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6" name="Шестиугольник 15"/>
          <p:cNvSpPr/>
          <p:nvPr/>
        </p:nvSpPr>
        <p:spPr>
          <a:xfrm>
            <a:off x="323850" y="1052513"/>
            <a:ext cx="719138" cy="612775"/>
          </a:xfrm>
          <a:prstGeom prst="hexag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о</a:t>
            </a:r>
          </a:p>
        </p:txBody>
      </p:sp>
      <p:sp>
        <p:nvSpPr>
          <p:cNvPr id="17" name="Шестиугольник 16"/>
          <p:cNvSpPr/>
          <p:nvPr/>
        </p:nvSpPr>
        <p:spPr>
          <a:xfrm>
            <a:off x="1187450" y="1052513"/>
            <a:ext cx="720725" cy="612775"/>
          </a:xfrm>
          <a:prstGeom prst="hexag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18" name="Шестиугольник 17"/>
          <p:cNvSpPr/>
          <p:nvPr/>
        </p:nvSpPr>
        <p:spPr>
          <a:xfrm>
            <a:off x="2143125" y="1071563"/>
            <a:ext cx="720725" cy="612775"/>
          </a:xfrm>
          <a:prstGeom prst="hexag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>
                <a:solidFill>
                  <a:schemeClr val="tx1"/>
                </a:solidFill>
              </a:rPr>
              <a:t>п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9" name="Шестиугольник 18"/>
          <p:cNvSpPr/>
          <p:nvPr/>
        </p:nvSpPr>
        <p:spPr>
          <a:xfrm>
            <a:off x="3059113" y="1052513"/>
            <a:ext cx="720725" cy="612775"/>
          </a:xfrm>
          <a:prstGeom prst="hexag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err="1">
                <a:solidFill>
                  <a:schemeClr val="tx1"/>
                </a:solidFill>
              </a:rPr>
              <a:t>д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0" name="Шестиугольник 19"/>
          <p:cNvSpPr/>
          <p:nvPr/>
        </p:nvSpPr>
        <p:spPr>
          <a:xfrm>
            <a:off x="3995738" y="1052513"/>
            <a:ext cx="720725" cy="612775"/>
          </a:xfrm>
          <a:prstGeom prst="hexag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м</a:t>
            </a:r>
          </a:p>
        </p:txBody>
      </p:sp>
      <p:sp>
        <p:nvSpPr>
          <p:cNvPr id="21" name="Шестиугольник 20"/>
          <p:cNvSpPr/>
          <p:nvPr/>
        </p:nvSpPr>
        <p:spPr>
          <a:xfrm>
            <a:off x="4859338" y="1052513"/>
            <a:ext cx="720725" cy="612775"/>
          </a:xfrm>
          <a:prstGeom prst="hexag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>
                <a:solidFill>
                  <a:schemeClr val="tx1"/>
                </a:solidFill>
              </a:rPr>
              <a:t>ц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2" name="Шестиугольник 21"/>
          <p:cNvSpPr/>
          <p:nvPr/>
        </p:nvSpPr>
        <p:spPr>
          <a:xfrm>
            <a:off x="5724525" y="1052513"/>
            <a:ext cx="719138" cy="612775"/>
          </a:xfrm>
          <a:prstGeom prst="hexag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>
                <a:solidFill>
                  <a:schemeClr val="tx1"/>
                </a:solidFill>
              </a:rPr>
              <a:t>ю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3" name="Шестиугольник 22"/>
          <p:cNvSpPr/>
          <p:nvPr/>
        </p:nvSpPr>
        <p:spPr>
          <a:xfrm>
            <a:off x="6588125" y="1052513"/>
            <a:ext cx="720725" cy="612775"/>
          </a:xfrm>
          <a:prstGeom prst="hexag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е</a:t>
            </a:r>
          </a:p>
        </p:txBody>
      </p:sp>
      <p:sp>
        <p:nvSpPr>
          <p:cNvPr id="24" name="Шестиугольник 23"/>
          <p:cNvSpPr/>
          <p:nvPr/>
        </p:nvSpPr>
        <p:spPr>
          <a:xfrm>
            <a:off x="7451725" y="1052513"/>
            <a:ext cx="720725" cy="612775"/>
          </a:xfrm>
          <a:prstGeom prst="hexag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о</a:t>
            </a:r>
          </a:p>
        </p:txBody>
      </p:sp>
      <p:sp>
        <p:nvSpPr>
          <p:cNvPr id="25" name="Шестиугольник 24"/>
          <p:cNvSpPr/>
          <p:nvPr/>
        </p:nvSpPr>
        <p:spPr>
          <a:xfrm>
            <a:off x="8423275" y="1052513"/>
            <a:ext cx="720725" cy="612775"/>
          </a:xfrm>
          <a:prstGeom prst="hexag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г</a:t>
            </a:r>
          </a:p>
        </p:txBody>
      </p:sp>
      <p:sp>
        <p:nvSpPr>
          <p:cNvPr id="27" name="Овал 26"/>
          <p:cNvSpPr/>
          <p:nvPr/>
        </p:nvSpPr>
        <p:spPr>
          <a:xfrm>
            <a:off x="1714500" y="2286000"/>
            <a:ext cx="571500" cy="42862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2428875" y="2214563"/>
            <a:ext cx="571500" cy="42862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3357563" y="2286000"/>
            <a:ext cx="571500" cy="42862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143500" y="2286000"/>
            <a:ext cx="571500" cy="42862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6786563" y="2286000"/>
            <a:ext cx="571500" cy="50006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err="1">
                <a:solidFill>
                  <a:srgbClr val="FF0000"/>
                </a:solidFill>
              </a:rPr>
              <a:t>р</a:t>
            </a:r>
            <a:endParaRPr lang="ru-RU" sz="3600" b="1" dirty="0">
              <a:solidFill>
                <a:srgbClr val="FF000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2" name="Овал 31"/>
          <p:cNvSpPr/>
          <p:nvPr/>
        </p:nvSpPr>
        <p:spPr>
          <a:xfrm>
            <a:off x="6000750" y="2286000"/>
            <a:ext cx="571500" cy="42862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1428750" y="2143125"/>
            <a:ext cx="7858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FF0000"/>
                </a:solidFill>
                <a:latin typeface="Calibri" pitchFamily="34" charset="0"/>
              </a:rPr>
              <a:t>м</a:t>
            </a: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2571750" y="2143125"/>
            <a:ext cx="3571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FF0000"/>
                </a:solidFill>
                <a:latin typeface="Calibri" pitchFamily="34" charset="0"/>
              </a:rPr>
              <a:t>о</a:t>
            </a: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3286125" y="2133600"/>
            <a:ext cx="6429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FF0000"/>
                </a:solidFill>
                <a:latin typeface="Calibri" pitchFamily="34" charset="0"/>
              </a:rPr>
              <a:t>н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5143500" y="2143125"/>
            <a:ext cx="3873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600" b="1">
                <a:solidFill>
                  <a:srgbClr val="FF0000"/>
                </a:solidFill>
                <a:latin typeface="Calibri" pitchFamily="34" charset="0"/>
              </a:rPr>
              <a:t>т</a:t>
            </a: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6000750" y="2143125"/>
            <a:ext cx="4397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600" b="1">
                <a:solidFill>
                  <a:srgbClr val="FF0000"/>
                </a:solidFill>
                <a:latin typeface="Calibri" pitchFamily="34" charset="0"/>
              </a:rPr>
              <a:t>о</a:t>
            </a:r>
          </a:p>
        </p:txBody>
      </p:sp>
      <p:sp>
        <p:nvSpPr>
          <p:cNvPr id="41" name="Прямоугольник 40">
            <a:hlinkClick r:id="rId4" action="ppaction://hlinksldjump"/>
          </p:cNvPr>
          <p:cNvSpPr/>
          <p:nvPr/>
        </p:nvSpPr>
        <p:spPr>
          <a:xfrm>
            <a:off x="2339975" y="5949950"/>
            <a:ext cx="1789113" cy="5334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На главную</a:t>
            </a:r>
          </a:p>
        </p:txBody>
      </p:sp>
      <p:sp>
        <p:nvSpPr>
          <p:cNvPr id="42" name="Управляющая кнопка: далее 41">
            <a:hlinkClick r:id="" action="ppaction://hlinkshowjump?jump=nextslide" highlightClick="1"/>
          </p:cNvPr>
          <p:cNvSpPr/>
          <p:nvPr/>
        </p:nvSpPr>
        <p:spPr>
          <a:xfrm>
            <a:off x="8459788" y="6165850"/>
            <a:ext cx="433387" cy="35877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000" tmFilter="0, 0; .2, .5; .8, .5; 1, 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1000" autoRev="1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000" tmFilter="0, 0; .2, .5; .8, .5; 1, 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1000" autoRev="1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2000" tmFilter="0, 0; .2, .5; .8, .5; 1, 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1000" autoRev="1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2000" tmFilter="0, 0; .2, .5; .8, .5; 1, 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1000" autoRev="1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000" tmFilter="0, 0; .2, .5; .8, .5; 1, 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1000" autoRev="1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2000" tmFilter="0, 0; .2, .5; .8, .5; 1, 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1000" autoRev="1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2000" tmFilter="0, 0; .2, .5; .8, .5; 1, 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1000" autoRev="1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000" tmFilter="0, 0; .2, .5; .8, .5; 1, 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1000" autoRev="1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2000" tmFilter="0, 0; .2, .5; .8, .5; 1, 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1000" autoRev="1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2000" tmFilter="0, 0; .2, .5; .8, .5; 1, 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2" dur="1000" autoRev="1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000" tmFilter="0, 0; .2, .5; .8, .5; 1, 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1000" autoRev="1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1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5" dur="5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11" grpId="0" animBg="1"/>
      <p:bldP spid="15" grpId="0" animBg="1"/>
      <p:bldP spid="16" grpId="0" animBg="1"/>
      <p:bldP spid="18" grpId="0" animBg="1"/>
      <p:bldP spid="20" grpId="0" animBg="1"/>
      <p:bldP spid="24" grpId="0" animBg="1"/>
      <p:bldP spid="36" grpId="0"/>
      <p:bldP spid="37" grpId="0"/>
      <p:bldP spid="38" grpId="0"/>
      <p:bldP spid="39" grpId="0"/>
      <p:bldP spid="40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Прямоугольник 4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475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4438" y="3284538"/>
            <a:ext cx="6429375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Шестиугольник 2"/>
          <p:cNvSpPr/>
          <p:nvPr/>
        </p:nvSpPr>
        <p:spPr>
          <a:xfrm>
            <a:off x="285750" y="0"/>
            <a:ext cx="785813" cy="785813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>
                <a:solidFill>
                  <a:schemeClr val="tx1"/>
                </a:solidFill>
              </a:rPr>
              <a:t>н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" name="Шестиугольник 3"/>
          <p:cNvSpPr/>
          <p:nvPr/>
        </p:nvSpPr>
        <p:spPr>
          <a:xfrm>
            <a:off x="1143000" y="0"/>
            <a:ext cx="785813" cy="785813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с</a:t>
            </a:r>
          </a:p>
        </p:txBody>
      </p:sp>
      <p:sp>
        <p:nvSpPr>
          <p:cNvPr id="5" name="Шестиугольник 4"/>
          <p:cNvSpPr/>
          <p:nvPr/>
        </p:nvSpPr>
        <p:spPr>
          <a:xfrm>
            <a:off x="2071688" y="0"/>
            <a:ext cx="785812" cy="785813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6" name="Шестиугольник 5"/>
          <p:cNvSpPr/>
          <p:nvPr/>
        </p:nvSpPr>
        <p:spPr>
          <a:xfrm>
            <a:off x="3000375" y="0"/>
            <a:ext cx="785813" cy="785813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>
                <a:solidFill>
                  <a:schemeClr val="tx1"/>
                </a:solidFill>
              </a:rPr>
              <a:t>п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7" name="Шестиугольник 6"/>
          <p:cNvSpPr/>
          <p:nvPr/>
        </p:nvSpPr>
        <p:spPr>
          <a:xfrm>
            <a:off x="3929063" y="0"/>
            <a:ext cx="785812" cy="785813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т</a:t>
            </a:r>
          </a:p>
        </p:txBody>
      </p:sp>
      <p:sp>
        <p:nvSpPr>
          <p:cNvPr id="8" name="Шестиугольник 7"/>
          <p:cNvSpPr/>
          <p:nvPr/>
        </p:nvSpPr>
        <p:spPr>
          <a:xfrm>
            <a:off x="4857750" y="0"/>
            <a:ext cx="785813" cy="785813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у</a:t>
            </a:r>
          </a:p>
        </p:txBody>
      </p:sp>
      <p:sp>
        <p:nvSpPr>
          <p:cNvPr id="9" name="Шестиугольник 8"/>
          <p:cNvSpPr/>
          <p:nvPr/>
        </p:nvSpPr>
        <p:spPr>
          <a:xfrm>
            <a:off x="5643563" y="0"/>
            <a:ext cx="785812" cy="785813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>
                <a:solidFill>
                  <a:schemeClr val="tx1"/>
                </a:solidFill>
              </a:rPr>
              <a:t>д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0" name="Шестиугольник 9"/>
          <p:cNvSpPr/>
          <p:nvPr/>
        </p:nvSpPr>
        <p:spPr>
          <a:xfrm>
            <a:off x="6572250" y="0"/>
            <a:ext cx="785813" cy="785813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г</a:t>
            </a:r>
          </a:p>
        </p:txBody>
      </p:sp>
      <p:sp>
        <p:nvSpPr>
          <p:cNvPr id="11" name="Шестиугольник 10"/>
          <p:cNvSpPr/>
          <p:nvPr/>
        </p:nvSpPr>
        <p:spPr>
          <a:xfrm>
            <a:off x="7500938" y="0"/>
            <a:ext cx="785812" cy="785813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к</a:t>
            </a:r>
          </a:p>
        </p:txBody>
      </p:sp>
      <p:sp>
        <p:nvSpPr>
          <p:cNvPr id="12" name="Шестиугольник 11"/>
          <p:cNvSpPr/>
          <p:nvPr/>
        </p:nvSpPr>
        <p:spPr>
          <a:xfrm>
            <a:off x="8358188" y="0"/>
            <a:ext cx="785812" cy="785813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м</a:t>
            </a:r>
          </a:p>
        </p:txBody>
      </p:sp>
      <p:sp>
        <p:nvSpPr>
          <p:cNvPr id="13" name="Шестиугольник 12"/>
          <p:cNvSpPr/>
          <p:nvPr/>
        </p:nvSpPr>
        <p:spPr>
          <a:xfrm>
            <a:off x="214313" y="1000125"/>
            <a:ext cx="785812" cy="785813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>
                <a:solidFill>
                  <a:schemeClr val="tx1"/>
                </a:solidFill>
              </a:rPr>
              <a:t>р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4" name="Шестиугольник 13"/>
          <p:cNvSpPr/>
          <p:nvPr/>
        </p:nvSpPr>
        <p:spPr>
          <a:xfrm>
            <a:off x="1143000" y="928688"/>
            <a:ext cx="785813" cy="785812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е</a:t>
            </a:r>
          </a:p>
        </p:txBody>
      </p:sp>
      <p:sp>
        <p:nvSpPr>
          <p:cNvPr id="15" name="Шестиугольник 14"/>
          <p:cNvSpPr/>
          <p:nvPr/>
        </p:nvSpPr>
        <p:spPr>
          <a:xfrm>
            <a:off x="2000250" y="1000125"/>
            <a:ext cx="785813" cy="785813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>
                <a:solidFill>
                  <a:schemeClr val="tx1"/>
                </a:solidFill>
              </a:rPr>
              <a:t>ь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6" name="Шестиугольник 15"/>
          <p:cNvSpPr/>
          <p:nvPr/>
        </p:nvSpPr>
        <p:spPr>
          <a:xfrm>
            <a:off x="3857625" y="1000125"/>
            <a:ext cx="785813" cy="785813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э</a:t>
            </a:r>
          </a:p>
        </p:txBody>
      </p:sp>
      <p:sp>
        <p:nvSpPr>
          <p:cNvPr id="17" name="Шестиугольник 16"/>
          <p:cNvSpPr/>
          <p:nvPr/>
        </p:nvSpPr>
        <p:spPr>
          <a:xfrm>
            <a:off x="3000375" y="1000125"/>
            <a:ext cx="785813" cy="785813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и</a:t>
            </a:r>
          </a:p>
        </p:txBody>
      </p:sp>
      <p:sp>
        <p:nvSpPr>
          <p:cNvPr id="18" name="Шестиугольник 17"/>
          <p:cNvSpPr/>
          <p:nvPr/>
        </p:nvSpPr>
        <p:spPr>
          <a:xfrm>
            <a:off x="4857750" y="1000125"/>
            <a:ext cx="785813" cy="785813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л</a:t>
            </a:r>
          </a:p>
        </p:txBody>
      </p:sp>
      <p:sp>
        <p:nvSpPr>
          <p:cNvPr id="19" name="Шестиугольник 18"/>
          <p:cNvSpPr/>
          <p:nvPr/>
        </p:nvSpPr>
        <p:spPr>
          <a:xfrm>
            <a:off x="5857875" y="1000125"/>
            <a:ext cx="785813" cy="785813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я</a:t>
            </a:r>
          </a:p>
        </p:txBody>
      </p:sp>
      <p:sp>
        <p:nvSpPr>
          <p:cNvPr id="20" name="Шестиугольник 19"/>
          <p:cNvSpPr/>
          <p:nvPr/>
        </p:nvSpPr>
        <p:spPr>
          <a:xfrm>
            <a:off x="6715125" y="1071563"/>
            <a:ext cx="785813" cy="785812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>
                <a:solidFill>
                  <a:schemeClr val="tx1"/>
                </a:solidFill>
              </a:rPr>
              <a:t>ф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1" name="Шестиугольник 20"/>
          <p:cNvSpPr/>
          <p:nvPr/>
        </p:nvSpPr>
        <p:spPr>
          <a:xfrm>
            <a:off x="7500938" y="1071563"/>
            <a:ext cx="785812" cy="785812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о</a:t>
            </a:r>
          </a:p>
        </p:txBody>
      </p:sp>
      <p:sp>
        <p:nvSpPr>
          <p:cNvPr id="22" name="Шестиугольник 21"/>
          <p:cNvSpPr/>
          <p:nvPr/>
        </p:nvSpPr>
        <p:spPr>
          <a:xfrm>
            <a:off x="8358188" y="1071563"/>
            <a:ext cx="785812" cy="785812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в</a:t>
            </a:r>
          </a:p>
        </p:txBody>
      </p:sp>
      <p:graphicFrame>
        <p:nvGraphicFramePr>
          <p:cNvPr id="23" name="Таблица 22"/>
          <p:cNvGraphicFramePr>
            <a:graphicFrameLocks noGrp="1"/>
          </p:cNvGraphicFramePr>
          <p:nvPr/>
        </p:nvGraphicFramePr>
        <p:xfrm>
          <a:off x="2214563" y="2357438"/>
          <a:ext cx="4838720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4840"/>
                <a:gridCol w="604840"/>
                <a:gridCol w="604840"/>
                <a:gridCol w="604840"/>
                <a:gridCol w="604840"/>
                <a:gridCol w="604840"/>
                <a:gridCol w="604840"/>
                <a:gridCol w="604840"/>
              </a:tblGrid>
              <a:tr h="78581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4" name="Овал 23"/>
          <p:cNvSpPr/>
          <p:nvPr/>
        </p:nvSpPr>
        <p:spPr>
          <a:xfrm>
            <a:off x="1714500" y="2500313"/>
            <a:ext cx="571500" cy="50006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2928938" y="2500313"/>
            <a:ext cx="357187" cy="50006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3429000" y="2500313"/>
            <a:ext cx="571500" cy="50006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4286250" y="2500313"/>
            <a:ext cx="571500" cy="50006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5143500" y="2500313"/>
            <a:ext cx="571500" cy="50006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5214938" y="2428875"/>
            <a:ext cx="571500" cy="64293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70C0"/>
                </a:solidFill>
              </a:rPr>
              <a:t>и</a:t>
            </a:r>
          </a:p>
        </p:txBody>
      </p:sp>
      <p:sp>
        <p:nvSpPr>
          <p:cNvPr id="30" name="Овал 29"/>
          <p:cNvSpPr/>
          <p:nvPr/>
        </p:nvSpPr>
        <p:spPr>
          <a:xfrm>
            <a:off x="5857875" y="2714625"/>
            <a:ext cx="500063" cy="35718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70C0"/>
                </a:solidFill>
              </a:rPr>
              <a:t>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2286000" y="2428875"/>
            <a:ext cx="5000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0070C0"/>
                </a:solidFill>
                <a:latin typeface="Calibri" pitchFamily="34" charset="0"/>
              </a:rPr>
              <a:t>а</a:t>
            </a: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714625" y="2428875"/>
            <a:ext cx="5715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3600" b="1">
                <a:solidFill>
                  <a:srgbClr val="0070C0"/>
                </a:solidFill>
                <a:latin typeface="Calibri" pitchFamily="34" charset="0"/>
              </a:rPr>
              <a:t>л</a:t>
            </a: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3357563" y="2428875"/>
            <a:ext cx="7143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0070C0"/>
                </a:solidFill>
                <a:latin typeface="Calibri" pitchFamily="34" charset="0"/>
              </a:rPr>
              <a:t>г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071938" y="2428875"/>
            <a:ext cx="5000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0070C0"/>
                </a:solidFill>
                <a:latin typeface="Calibri" pitchFamily="34" charset="0"/>
              </a:rPr>
              <a:t>о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4572000" y="2428875"/>
            <a:ext cx="6429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0070C0"/>
                </a:solidFill>
                <a:latin typeface="Calibri" pitchFamily="34" charset="0"/>
              </a:rPr>
              <a:t>р</a:t>
            </a:r>
          </a:p>
        </p:txBody>
      </p:sp>
      <p:sp>
        <p:nvSpPr>
          <p:cNvPr id="37" name="Овал 36"/>
          <p:cNvSpPr/>
          <p:nvPr/>
        </p:nvSpPr>
        <p:spPr>
          <a:xfrm>
            <a:off x="6500813" y="2428875"/>
            <a:ext cx="428625" cy="64293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6500813" y="2428875"/>
            <a:ext cx="5000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0070C0"/>
                </a:solidFill>
                <a:latin typeface="Calibri" pitchFamily="34" charset="0"/>
              </a:rPr>
              <a:t>м</a:t>
            </a:r>
          </a:p>
        </p:txBody>
      </p:sp>
      <p:sp>
        <p:nvSpPr>
          <p:cNvPr id="39" name="Прямоугольник 38">
            <a:hlinkClick r:id="rId4" action="ppaction://hlinksldjump"/>
          </p:cNvPr>
          <p:cNvSpPr/>
          <p:nvPr/>
        </p:nvSpPr>
        <p:spPr>
          <a:xfrm>
            <a:off x="3276600" y="5876925"/>
            <a:ext cx="1789113" cy="5349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На главную</a:t>
            </a:r>
          </a:p>
        </p:txBody>
      </p:sp>
      <p:sp>
        <p:nvSpPr>
          <p:cNvPr id="40" name="Управляющая кнопка: далее 39">
            <a:hlinkClick r:id="" action="ppaction://hlinkshowjump?jump=nextslide" highlightClick="1"/>
          </p:cNvPr>
          <p:cNvSpPr/>
          <p:nvPr/>
        </p:nvSpPr>
        <p:spPr>
          <a:xfrm>
            <a:off x="8459788" y="6165850"/>
            <a:ext cx="433387" cy="35877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6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7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8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2000" tmFilter="0, 0; .2, .5; .8, .5; 1, 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100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000" tmFilter="0, 0; .2, .5; .8, .5; 1, 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1000" autoRev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2000" tmFilter="0, 0; .2, .5; .8, .5; 1, 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1000" autoRev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2000" tmFilter="0, 0; .2, .5; .8, .5; 1, 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1000" autoRev="1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2000" tmFilter="0, 0; .2, .5; .8, .5; 1, 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1000" autoRev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000" tmFilter="0, 0; .2, .5; .8, .5; 1, 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1000" autoRev="1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2000" tmFilter="0, 0; .2, .5; .8, .5; 1, 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3" dur="1000" autoRev="1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2000" tmFilter="0, 0; .2, .5; .8, .5; 1, 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9" dur="1000" autoRev="1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000" tmFilter="0, 0; .2, .5; .8, .5; 1, 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1000" autoRev="1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2000" tmFilter="0, 0; .2, .5; .8, .5; 1, 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1" dur="1000" autoRev="1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2000" tmFilter="0, 0; .2, .5; .8, .5; 1, 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7" dur="1000" autoRev="1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3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2" grpId="0" animBg="1"/>
      <p:bldP spid="13" grpId="0" animBg="1"/>
      <p:bldP spid="17" grpId="0" animBg="1"/>
      <p:bldP spid="18" grpId="0" animBg="1"/>
      <p:bldP spid="21" grpId="0" animBg="1"/>
      <p:bldP spid="30" grpId="0"/>
      <p:bldP spid="32" grpId="0"/>
      <p:bldP spid="33" grpId="0"/>
      <p:bldP spid="34" grpId="0"/>
      <p:bldP spid="35" grpId="0"/>
      <p:bldP spid="38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Прямоугольник 4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Шестиугольник 2"/>
          <p:cNvSpPr/>
          <p:nvPr/>
        </p:nvSpPr>
        <p:spPr>
          <a:xfrm>
            <a:off x="0" y="0"/>
            <a:ext cx="785813" cy="642938"/>
          </a:xfrm>
          <a:prstGeom prst="hexagon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bg1"/>
                </a:solidFill>
              </a:rPr>
              <a:t>с</a:t>
            </a:r>
          </a:p>
        </p:txBody>
      </p:sp>
      <p:sp>
        <p:nvSpPr>
          <p:cNvPr id="4" name="Шестиугольник 3"/>
          <p:cNvSpPr/>
          <p:nvPr/>
        </p:nvSpPr>
        <p:spPr>
          <a:xfrm>
            <a:off x="857250" y="0"/>
            <a:ext cx="785813" cy="642938"/>
          </a:xfrm>
          <a:prstGeom prst="hexagon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о</a:t>
            </a:r>
          </a:p>
        </p:txBody>
      </p:sp>
      <p:sp>
        <p:nvSpPr>
          <p:cNvPr id="5" name="Шестиугольник 4"/>
          <p:cNvSpPr/>
          <p:nvPr/>
        </p:nvSpPr>
        <p:spPr>
          <a:xfrm>
            <a:off x="1714500" y="0"/>
            <a:ext cx="785813" cy="642938"/>
          </a:xfrm>
          <a:prstGeom prst="hexagon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Шестиугольник 5"/>
          <p:cNvSpPr/>
          <p:nvPr/>
        </p:nvSpPr>
        <p:spPr>
          <a:xfrm>
            <a:off x="1714500" y="0"/>
            <a:ext cx="785813" cy="642938"/>
          </a:xfrm>
          <a:prstGeom prst="hexagon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ж</a:t>
            </a:r>
          </a:p>
        </p:txBody>
      </p:sp>
      <p:sp>
        <p:nvSpPr>
          <p:cNvPr id="8" name="Шестиугольник 7"/>
          <p:cNvSpPr/>
          <p:nvPr/>
        </p:nvSpPr>
        <p:spPr>
          <a:xfrm>
            <a:off x="2643188" y="0"/>
            <a:ext cx="785812" cy="642938"/>
          </a:xfrm>
          <a:prstGeom prst="hexagon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е</a:t>
            </a:r>
          </a:p>
        </p:txBody>
      </p:sp>
      <p:sp>
        <p:nvSpPr>
          <p:cNvPr id="9" name="Шестиугольник 8"/>
          <p:cNvSpPr/>
          <p:nvPr/>
        </p:nvSpPr>
        <p:spPr>
          <a:xfrm>
            <a:off x="3571875" y="0"/>
            <a:ext cx="785813" cy="642938"/>
          </a:xfrm>
          <a:prstGeom prst="hexagon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о</a:t>
            </a:r>
          </a:p>
        </p:txBody>
      </p:sp>
      <p:sp>
        <p:nvSpPr>
          <p:cNvPr id="10" name="Шестиугольник 9"/>
          <p:cNvSpPr/>
          <p:nvPr/>
        </p:nvSpPr>
        <p:spPr>
          <a:xfrm>
            <a:off x="4500563" y="0"/>
            <a:ext cx="785812" cy="642938"/>
          </a:xfrm>
          <a:prstGeom prst="hexagon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л</a:t>
            </a:r>
          </a:p>
        </p:txBody>
      </p:sp>
      <p:sp>
        <p:nvSpPr>
          <p:cNvPr id="11" name="Шестиугольник 10"/>
          <p:cNvSpPr/>
          <p:nvPr/>
        </p:nvSpPr>
        <p:spPr>
          <a:xfrm>
            <a:off x="5429250" y="0"/>
            <a:ext cx="785813" cy="642938"/>
          </a:xfrm>
          <a:prstGeom prst="hexagon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/>
              <a:t>р</a:t>
            </a:r>
            <a:endParaRPr lang="ru-RU" sz="3200" b="1" dirty="0"/>
          </a:p>
        </p:txBody>
      </p:sp>
      <p:sp>
        <p:nvSpPr>
          <p:cNvPr id="12" name="Шестиугольник 11"/>
          <p:cNvSpPr/>
          <p:nvPr/>
        </p:nvSpPr>
        <p:spPr>
          <a:xfrm>
            <a:off x="6357938" y="0"/>
            <a:ext cx="785812" cy="642938"/>
          </a:xfrm>
          <a:prstGeom prst="hexagon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/>
              <a:t>ю</a:t>
            </a:r>
            <a:endParaRPr lang="ru-RU" sz="3200" b="1" dirty="0"/>
          </a:p>
        </p:txBody>
      </p:sp>
      <p:sp>
        <p:nvSpPr>
          <p:cNvPr id="13" name="Шестиугольник 12"/>
          <p:cNvSpPr/>
          <p:nvPr/>
        </p:nvSpPr>
        <p:spPr>
          <a:xfrm>
            <a:off x="7286625" y="0"/>
            <a:ext cx="785813" cy="642938"/>
          </a:xfrm>
          <a:prstGeom prst="hexagon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>
                <a:solidFill>
                  <a:schemeClr val="bg1"/>
                </a:solidFill>
              </a:rPr>
              <a:t>д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14" name="Шестиугольник 13"/>
          <p:cNvSpPr/>
          <p:nvPr/>
        </p:nvSpPr>
        <p:spPr>
          <a:xfrm>
            <a:off x="8215313" y="0"/>
            <a:ext cx="785812" cy="642938"/>
          </a:xfrm>
          <a:prstGeom prst="hexagon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к</a:t>
            </a:r>
          </a:p>
        </p:txBody>
      </p:sp>
      <p:sp>
        <p:nvSpPr>
          <p:cNvPr id="15" name="Шестиугольник 14"/>
          <p:cNvSpPr/>
          <p:nvPr/>
        </p:nvSpPr>
        <p:spPr>
          <a:xfrm>
            <a:off x="0" y="785813"/>
            <a:ext cx="785813" cy="642937"/>
          </a:xfrm>
          <a:prstGeom prst="hexagon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т</a:t>
            </a:r>
          </a:p>
        </p:txBody>
      </p:sp>
      <p:sp>
        <p:nvSpPr>
          <p:cNvPr id="16" name="Шестиугольник 15"/>
          <p:cNvSpPr/>
          <p:nvPr/>
        </p:nvSpPr>
        <p:spPr>
          <a:xfrm>
            <a:off x="928688" y="785813"/>
            <a:ext cx="785812" cy="642937"/>
          </a:xfrm>
          <a:prstGeom prst="hexagon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/>
              <a:t>х</a:t>
            </a:r>
            <a:endParaRPr lang="ru-RU" sz="3200" b="1" dirty="0"/>
          </a:p>
        </p:txBody>
      </p:sp>
      <p:sp>
        <p:nvSpPr>
          <p:cNvPr id="17" name="Шестиугольник 16"/>
          <p:cNvSpPr/>
          <p:nvPr/>
        </p:nvSpPr>
        <p:spPr>
          <a:xfrm>
            <a:off x="1857375" y="785813"/>
            <a:ext cx="785813" cy="642937"/>
          </a:xfrm>
          <a:prstGeom prst="hexagon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bg1"/>
                </a:solidFill>
              </a:rPr>
              <a:t>а</a:t>
            </a:r>
          </a:p>
        </p:txBody>
      </p:sp>
      <p:sp>
        <p:nvSpPr>
          <p:cNvPr id="18" name="Шестиугольник 17"/>
          <p:cNvSpPr/>
          <p:nvPr/>
        </p:nvSpPr>
        <p:spPr>
          <a:xfrm>
            <a:off x="2786063" y="785813"/>
            <a:ext cx="785812" cy="642937"/>
          </a:xfrm>
          <a:prstGeom prst="hexagon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>
                <a:solidFill>
                  <a:schemeClr val="bg1"/>
                </a:solidFill>
              </a:rPr>
              <a:t>д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19" name="Шестиугольник 18"/>
          <p:cNvSpPr/>
          <p:nvPr/>
        </p:nvSpPr>
        <p:spPr>
          <a:xfrm>
            <a:off x="3571875" y="785813"/>
            <a:ext cx="785813" cy="642937"/>
          </a:xfrm>
          <a:prstGeom prst="hexagon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/>
              <a:t>ш</a:t>
            </a:r>
            <a:endParaRPr lang="ru-RU" sz="3200" b="1" dirty="0"/>
          </a:p>
        </p:txBody>
      </p:sp>
      <p:sp>
        <p:nvSpPr>
          <p:cNvPr id="20" name="Шестиугольник 19"/>
          <p:cNvSpPr/>
          <p:nvPr/>
        </p:nvSpPr>
        <p:spPr>
          <a:xfrm>
            <a:off x="4357688" y="785813"/>
            <a:ext cx="785812" cy="642937"/>
          </a:xfrm>
          <a:prstGeom prst="hexagon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я</a:t>
            </a:r>
          </a:p>
        </p:txBody>
      </p:sp>
      <p:sp>
        <p:nvSpPr>
          <p:cNvPr id="21" name="Шестиугольник 20"/>
          <p:cNvSpPr/>
          <p:nvPr/>
        </p:nvSpPr>
        <p:spPr>
          <a:xfrm>
            <a:off x="5143500" y="785813"/>
            <a:ext cx="785813" cy="642937"/>
          </a:xfrm>
          <a:prstGeom prst="hexagon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/>
              <a:t>ь</a:t>
            </a:r>
            <a:endParaRPr lang="ru-RU" sz="3200" b="1" dirty="0"/>
          </a:p>
        </p:txBody>
      </p:sp>
      <p:sp>
        <p:nvSpPr>
          <p:cNvPr id="22" name="Шестиугольник 21"/>
          <p:cNvSpPr/>
          <p:nvPr/>
        </p:nvSpPr>
        <p:spPr>
          <a:xfrm>
            <a:off x="5929313" y="785813"/>
            <a:ext cx="785812" cy="642937"/>
          </a:xfrm>
          <a:prstGeom prst="hexagon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и</a:t>
            </a:r>
          </a:p>
        </p:txBody>
      </p:sp>
      <p:sp>
        <p:nvSpPr>
          <p:cNvPr id="23" name="Шестиугольник 22"/>
          <p:cNvSpPr/>
          <p:nvPr/>
        </p:nvSpPr>
        <p:spPr>
          <a:xfrm>
            <a:off x="6715125" y="785813"/>
            <a:ext cx="785813" cy="642937"/>
          </a:xfrm>
          <a:prstGeom prst="hexagon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/>
              <a:t>ф</a:t>
            </a:r>
            <a:endParaRPr lang="ru-RU" sz="3200" b="1" dirty="0"/>
          </a:p>
        </p:txBody>
      </p:sp>
      <p:sp>
        <p:nvSpPr>
          <p:cNvPr id="24" name="Шестиугольник 23"/>
          <p:cNvSpPr/>
          <p:nvPr/>
        </p:nvSpPr>
        <p:spPr>
          <a:xfrm>
            <a:off x="7500938" y="785813"/>
            <a:ext cx="785812" cy="642937"/>
          </a:xfrm>
          <a:prstGeom prst="hexagon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г</a:t>
            </a:r>
          </a:p>
        </p:txBody>
      </p:sp>
      <p:sp>
        <p:nvSpPr>
          <p:cNvPr id="25" name="Шестиугольник 24"/>
          <p:cNvSpPr/>
          <p:nvPr/>
        </p:nvSpPr>
        <p:spPr>
          <a:xfrm>
            <a:off x="8286750" y="785813"/>
            <a:ext cx="785813" cy="642937"/>
          </a:xfrm>
          <a:prstGeom prst="hexagon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в</a:t>
            </a:r>
          </a:p>
        </p:txBody>
      </p:sp>
      <p:pic>
        <p:nvPicPr>
          <p:cNvPr id="7580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213" y="3213100"/>
            <a:ext cx="5643562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7" name="Таблица 26"/>
          <p:cNvGraphicFramePr>
            <a:graphicFrameLocks noGrp="1"/>
          </p:cNvGraphicFramePr>
          <p:nvPr/>
        </p:nvGraphicFramePr>
        <p:xfrm>
          <a:off x="1357313" y="2428875"/>
          <a:ext cx="6096000" cy="656592"/>
        </p:xfrm>
        <a:graphic>
          <a:graphicData uri="http://schemas.openxmlformats.org/drawingml/2006/table">
            <a:tbl>
              <a:tblPr firstRow="1" bandRow="1">
                <a:noFill/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65659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8" name="Прямоугольник 27"/>
          <p:cNvSpPr/>
          <p:nvPr/>
        </p:nvSpPr>
        <p:spPr>
          <a:xfrm>
            <a:off x="1571625" y="2571750"/>
            <a:ext cx="357188" cy="428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1357313" y="2428875"/>
            <a:ext cx="6429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>
                <a:solidFill>
                  <a:srgbClr val="0070C0"/>
                </a:solidFill>
                <a:latin typeface="Calibri" pitchFamily="34" charset="0"/>
              </a:rPr>
              <a:t>д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2357438" y="2643188"/>
            <a:ext cx="428625" cy="428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2143125" y="2500313"/>
            <a:ext cx="7143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0070C0"/>
                </a:solidFill>
                <a:latin typeface="Calibri" pitchFamily="34" charset="0"/>
              </a:rPr>
              <a:t>и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3000375" y="2571750"/>
            <a:ext cx="571500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2857500" y="2500313"/>
            <a:ext cx="7858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0070C0"/>
                </a:solidFill>
                <a:latin typeface="Calibri" pitchFamily="34" charset="0"/>
              </a:rPr>
              <a:t>с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3857625" y="2643188"/>
            <a:ext cx="500063" cy="428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3643313" y="2500313"/>
            <a:ext cx="7858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0070C0"/>
                </a:solidFill>
                <a:latin typeface="Calibri" pitchFamily="34" charset="0"/>
              </a:rPr>
              <a:t>к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4500563" y="2714625"/>
            <a:ext cx="571500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4357688" y="2500313"/>
            <a:ext cx="8572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0070C0"/>
                </a:solidFill>
                <a:latin typeface="Calibri" pitchFamily="34" charset="0"/>
              </a:rPr>
              <a:t>о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5357813" y="2571750"/>
            <a:ext cx="428625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5214938" y="2428875"/>
            <a:ext cx="7048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0070C0"/>
                </a:solidFill>
                <a:latin typeface="Calibri" pitchFamily="34" charset="0"/>
              </a:rPr>
              <a:t>в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6072188" y="2643188"/>
            <a:ext cx="500062" cy="428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5929313" y="2428875"/>
            <a:ext cx="7254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0070C0"/>
                </a:solidFill>
                <a:latin typeface="Calibri" pitchFamily="34" charset="0"/>
              </a:rPr>
              <a:t>о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6786563" y="2643188"/>
            <a:ext cx="571500" cy="428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6715125" y="2428875"/>
            <a:ext cx="6429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0070C0"/>
                </a:solidFill>
                <a:latin typeface="Calibri" pitchFamily="34" charset="0"/>
              </a:rPr>
              <a:t>д</a:t>
            </a:r>
          </a:p>
        </p:txBody>
      </p:sp>
      <p:sp>
        <p:nvSpPr>
          <p:cNvPr id="44" name="Прямоугольник 43">
            <a:hlinkClick r:id="rId4" action="ppaction://hlinksldjump"/>
          </p:cNvPr>
          <p:cNvSpPr/>
          <p:nvPr/>
        </p:nvSpPr>
        <p:spPr>
          <a:xfrm>
            <a:off x="2700338" y="5876925"/>
            <a:ext cx="1789112" cy="53498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На главную</a:t>
            </a:r>
          </a:p>
        </p:txBody>
      </p:sp>
      <p:sp>
        <p:nvSpPr>
          <p:cNvPr id="45" name="Управляющая кнопка: далее 44">
            <a:hlinkClick r:id="" action="ppaction://hlinkshowjump?jump=nextslide" highlightClick="1"/>
          </p:cNvPr>
          <p:cNvSpPr/>
          <p:nvPr/>
        </p:nvSpPr>
        <p:spPr>
          <a:xfrm>
            <a:off x="8459788" y="6165850"/>
            <a:ext cx="433387" cy="35877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6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7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1000" tmFilter="0, 0; .2, .5; .8, .5; 1, 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500" autoRev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1000" tmFilter="0, 0; .2, .5; .8, .5; 1, 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500" autoRev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1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9" dur="5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2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1" fill="hold">
                      <p:stCondLst>
                        <p:cond delay="0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1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5" dur="5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10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" dur="5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1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7" dur="5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10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3" dur="5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10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9" dur="50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10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5" dur="5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1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1" dur="5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1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7" dur="5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33" grpId="0"/>
      <p:bldP spid="35" grpId="0"/>
      <p:bldP spid="37" grpId="0"/>
      <p:bldP spid="39" grpId="0"/>
      <p:bldP spid="41" grpId="0"/>
      <p:bldP spid="43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Прямоугольник 4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680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313" y="3141663"/>
            <a:ext cx="600075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24000" y="2286000"/>
          <a:ext cx="6096000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78581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Шестиугольник 3"/>
          <p:cNvSpPr/>
          <p:nvPr/>
        </p:nvSpPr>
        <p:spPr>
          <a:xfrm>
            <a:off x="0" y="0"/>
            <a:ext cx="857250" cy="785813"/>
          </a:xfrm>
          <a:prstGeom prst="hexagon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э</a:t>
            </a:r>
          </a:p>
        </p:txBody>
      </p:sp>
      <p:sp>
        <p:nvSpPr>
          <p:cNvPr id="5" name="Шестиугольник 4"/>
          <p:cNvSpPr/>
          <p:nvPr/>
        </p:nvSpPr>
        <p:spPr>
          <a:xfrm>
            <a:off x="928688" y="0"/>
            <a:ext cx="857250" cy="785813"/>
          </a:xfrm>
          <a:prstGeom prst="hexagon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я</a:t>
            </a:r>
          </a:p>
        </p:txBody>
      </p:sp>
      <p:sp>
        <p:nvSpPr>
          <p:cNvPr id="6" name="Шестиугольник 5"/>
          <p:cNvSpPr/>
          <p:nvPr/>
        </p:nvSpPr>
        <p:spPr>
          <a:xfrm>
            <a:off x="1785938" y="0"/>
            <a:ext cx="857250" cy="785813"/>
          </a:xfrm>
          <a:prstGeom prst="hexagon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>
                <a:solidFill>
                  <a:schemeClr val="tx1"/>
                </a:solidFill>
              </a:rPr>
              <a:t>ц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7" name="Шестиугольник 6"/>
          <p:cNvSpPr/>
          <p:nvPr/>
        </p:nvSpPr>
        <p:spPr>
          <a:xfrm>
            <a:off x="2714625" y="0"/>
            <a:ext cx="857250" cy="714375"/>
          </a:xfrm>
          <a:prstGeom prst="hexagon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т</a:t>
            </a:r>
          </a:p>
        </p:txBody>
      </p:sp>
      <p:sp>
        <p:nvSpPr>
          <p:cNvPr id="8" name="Шестиугольник 7"/>
          <p:cNvSpPr/>
          <p:nvPr/>
        </p:nvSpPr>
        <p:spPr>
          <a:xfrm>
            <a:off x="3643313" y="0"/>
            <a:ext cx="857250" cy="714375"/>
          </a:xfrm>
          <a:prstGeom prst="hexagon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и</a:t>
            </a:r>
          </a:p>
        </p:txBody>
      </p:sp>
      <p:sp>
        <p:nvSpPr>
          <p:cNvPr id="9" name="Шестиугольник 8"/>
          <p:cNvSpPr/>
          <p:nvPr/>
        </p:nvSpPr>
        <p:spPr>
          <a:xfrm>
            <a:off x="5429250" y="0"/>
            <a:ext cx="857250" cy="785813"/>
          </a:xfrm>
          <a:prstGeom prst="hexagon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о</a:t>
            </a:r>
          </a:p>
        </p:txBody>
      </p:sp>
      <p:sp>
        <p:nvSpPr>
          <p:cNvPr id="10" name="Шестиугольник 9"/>
          <p:cNvSpPr/>
          <p:nvPr/>
        </p:nvSpPr>
        <p:spPr>
          <a:xfrm>
            <a:off x="7143750" y="0"/>
            <a:ext cx="857250" cy="714375"/>
          </a:xfrm>
          <a:prstGeom prst="hexagon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б</a:t>
            </a:r>
          </a:p>
        </p:txBody>
      </p:sp>
      <p:sp>
        <p:nvSpPr>
          <p:cNvPr id="11" name="Шестиугольник 10"/>
          <p:cNvSpPr/>
          <p:nvPr/>
        </p:nvSpPr>
        <p:spPr>
          <a:xfrm>
            <a:off x="4572000" y="0"/>
            <a:ext cx="857250" cy="714375"/>
          </a:xfrm>
          <a:prstGeom prst="hexagon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12" name="Шестиугольник 11"/>
          <p:cNvSpPr/>
          <p:nvPr/>
        </p:nvSpPr>
        <p:spPr>
          <a:xfrm>
            <a:off x="6286500" y="0"/>
            <a:ext cx="785813" cy="714375"/>
          </a:xfrm>
          <a:prstGeom prst="hexagon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>
                <a:solidFill>
                  <a:schemeClr val="tx1"/>
                </a:solidFill>
              </a:rPr>
              <a:t>ш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3" name="Шестиугольник 12"/>
          <p:cNvSpPr/>
          <p:nvPr/>
        </p:nvSpPr>
        <p:spPr>
          <a:xfrm>
            <a:off x="0" y="785813"/>
            <a:ext cx="857250" cy="714375"/>
          </a:xfrm>
          <a:prstGeom prst="hexagon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>
                <a:solidFill>
                  <a:schemeClr val="tx1"/>
                </a:solidFill>
              </a:rPr>
              <a:t>р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4" name="Шестиугольник 13"/>
          <p:cNvSpPr/>
          <p:nvPr/>
        </p:nvSpPr>
        <p:spPr>
          <a:xfrm>
            <a:off x="928688" y="857250"/>
            <a:ext cx="857250" cy="649288"/>
          </a:xfrm>
          <a:prstGeom prst="hexagon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л</a:t>
            </a:r>
          </a:p>
        </p:txBody>
      </p:sp>
      <p:sp>
        <p:nvSpPr>
          <p:cNvPr id="15" name="Шестиугольник 14"/>
          <p:cNvSpPr/>
          <p:nvPr/>
        </p:nvSpPr>
        <p:spPr>
          <a:xfrm>
            <a:off x="1785938" y="857250"/>
            <a:ext cx="857250" cy="649288"/>
          </a:xfrm>
          <a:prstGeom prst="hexagon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и</a:t>
            </a:r>
          </a:p>
        </p:txBody>
      </p:sp>
      <p:sp>
        <p:nvSpPr>
          <p:cNvPr id="16" name="Шестиугольник 15"/>
          <p:cNvSpPr/>
          <p:nvPr/>
        </p:nvSpPr>
        <p:spPr>
          <a:xfrm>
            <a:off x="2714625" y="785813"/>
            <a:ext cx="857250" cy="720725"/>
          </a:xfrm>
          <a:prstGeom prst="hexagon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м</a:t>
            </a:r>
          </a:p>
        </p:txBody>
      </p:sp>
      <p:sp>
        <p:nvSpPr>
          <p:cNvPr id="17" name="Шестиугольник 16"/>
          <p:cNvSpPr/>
          <p:nvPr/>
        </p:nvSpPr>
        <p:spPr>
          <a:xfrm>
            <a:off x="3571875" y="785813"/>
            <a:ext cx="857250" cy="720725"/>
          </a:xfrm>
          <a:prstGeom prst="hexagon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>
                <a:solidFill>
                  <a:schemeClr val="tx1"/>
                </a:solidFill>
              </a:rPr>
              <a:t>д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8" name="Шестиугольник 17"/>
          <p:cNvSpPr/>
          <p:nvPr/>
        </p:nvSpPr>
        <p:spPr>
          <a:xfrm>
            <a:off x="4429125" y="785813"/>
            <a:ext cx="857250" cy="720725"/>
          </a:xfrm>
          <a:prstGeom prst="hexagon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>
                <a:solidFill>
                  <a:schemeClr val="tx1"/>
                </a:solidFill>
              </a:rPr>
              <a:t>ю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9" name="Шестиугольник 18"/>
          <p:cNvSpPr/>
          <p:nvPr/>
        </p:nvSpPr>
        <p:spPr>
          <a:xfrm>
            <a:off x="5286375" y="857250"/>
            <a:ext cx="857250" cy="649288"/>
          </a:xfrm>
          <a:prstGeom prst="hexagon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е</a:t>
            </a:r>
          </a:p>
        </p:txBody>
      </p:sp>
      <p:sp>
        <p:nvSpPr>
          <p:cNvPr id="20" name="Шестиугольник 19"/>
          <p:cNvSpPr/>
          <p:nvPr/>
        </p:nvSpPr>
        <p:spPr>
          <a:xfrm>
            <a:off x="7072313" y="857250"/>
            <a:ext cx="785812" cy="649288"/>
          </a:xfrm>
          <a:prstGeom prst="hexagon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к</a:t>
            </a:r>
          </a:p>
        </p:txBody>
      </p:sp>
      <p:sp>
        <p:nvSpPr>
          <p:cNvPr id="21" name="Шестиугольник 20"/>
          <p:cNvSpPr/>
          <p:nvPr/>
        </p:nvSpPr>
        <p:spPr>
          <a:xfrm>
            <a:off x="6143625" y="857250"/>
            <a:ext cx="857250" cy="649288"/>
          </a:xfrm>
          <a:prstGeom prst="hexagon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г</a:t>
            </a:r>
          </a:p>
        </p:txBody>
      </p:sp>
      <p:sp>
        <p:nvSpPr>
          <p:cNvPr id="22" name="Шестиугольник 21"/>
          <p:cNvSpPr/>
          <p:nvPr/>
        </p:nvSpPr>
        <p:spPr>
          <a:xfrm>
            <a:off x="8072438" y="0"/>
            <a:ext cx="857250" cy="714375"/>
          </a:xfrm>
          <a:prstGeom prst="hexagon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>
                <a:solidFill>
                  <a:schemeClr val="tx1"/>
                </a:solidFill>
              </a:rPr>
              <a:t>ф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3" name="Шестиугольник 22"/>
          <p:cNvSpPr/>
          <p:nvPr/>
        </p:nvSpPr>
        <p:spPr>
          <a:xfrm>
            <a:off x="7858125" y="857250"/>
            <a:ext cx="857250" cy="642938"/>
          </a:xfrm>
          <a:prstGeom prst="hexagon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>
                <a:solidFill>
                  <a:schemeClr val="tx1"/>
                </a:solidFill>
              </a:rPr>
              <a:t>н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643063" y="2571750"/>
            <a:ext cx="428625" cy="428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1571625" y="2357438"/>
            <a:ext cx="57150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4">
                    <a:lumMod val="50000"/>
                  </a:schemeClr>
                </a:solidFill>
                <a:latin typeface="+mn-lt"/>
                <a:cs typeface="+mn-cs"/>
              </a:rPr>
              <a:t>и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2214563" y="2571750"/>
            <a:ext cx="500062" cy="428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2143125" y="2357438"/>
            <a:ext cx="642938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err="1">
                <a:solidFill>
                  <a:schemeClr val="accent4">
                    <a:lumMod val="50000"/>
                  </a:schemeClr>
                </a:solidFill>
                <a:latin typeface="+mn-lt"/>
                <a:cs typeface="+mn-cs"/>
              </a:rPr>
              <a:t>н</a:t>
            </a:r>
            <a:endParaRPr lang="ru-RU" sz="3600" b="1" dirty="0">
              <a:solidFill>
                <a:schemeClr val="accent4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786063" y="2428875"/>
            <a:ext cx="500062" cy="6429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TextBox 28"/>
          <p:cNvSpPr txBox="1"/>
          <p:nvPr/>
        </p:nvSpPr>
        <p:spPr>
          <a:xfrm>
            <a:off x="2857500" y="2357438"/>
            <a:ext cx="503238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err="1">
                <a:solidFill>
                  <a:schemeClr val="accent4">
                    <a:lumMod val="50000"/>
                  </a:schemeClr>
                </a:solidFill>
                <a:latin typeface="+mn-lt"/>
                <a:cs typeface="+mn-cs"/>
              </a:rPr>
              <a:t>ф</a:t>
            </a:r>
            <a:endParaRPr lang="ru-RU" sz="3600" b="1" dirty="0">
              <a:solidFill>
                <a:schemeClr val="accent4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357563" y="2428875"/>
            <a:ext cx="571500" cy="6429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3357563" y="2357438"/>
            <a:ext cx="642937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4">
                    <a:lumMod val="50000"/>
                  </a:schemeClr>
                </a:solidFill>
                <a:latin typeface="+mn-lt"/>
                <a:cs typeface="+mn-cs"/>
              </a:rPr>
              <a:t>о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4071938" y="2500313"/>
            <a:ext cx="428625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3929063" y="2357438"/>
            <a:ext cx="642937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err="1">
                <a:solidFill>
                  <a:schemeClr val="accent4">
                    <a:lumMod val="50000"/>
                  </a:schemeClr>
                </a:solidFill>
                <a:latin typeface="+mn-lt"/>
                <a:cs typeface="+mn-cs"/>
              </a:rPr>
              <a:t>р</a:t>
            </a:r>
            <a:endParaRPr lang="ru-RU" sz="3600" b="1" dirty="0">
              <a:solidFill>
                <a:schemeClr val="accent4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643438" y="2500313"/>
            <a:ext cx="500062" cy="571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TextBox 34"/>
          <p:cNvSpPr txBox="1"/>
          <p:nvPr/>
        </p:nvSpPr>
        <p:spPr>
          <a:xfrm>
            <a:off x="4643438" y="2357438"/>
            <a:ext cx="57150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4">
                    <a:lumMod val="50000"/>
                  </a:schemeClr>
                </a:solidFill>
                <a:latin typeface="+mn-lt"/>
                <a:cs typeface="+mn-cs"/>
              </a:rPr>
              <a:t>м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5214938" y="2428875"/>
            <a:ext cx="571500" cy="571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TextBox 36"/>
          <p:cNvSpPr txBox="1"/>
          <p:nvPr/>
        </p:nvSpPr>
        <p:spPr>
          <a:xfrm>
            <a:off x="5214938" y="2357438"/>
            <a:ext cx="57150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4">
                    <a:lumMod val="50000"/>
                  </a:schemeClr>
                </a:solidFill>
                <a:latin typeface="+mn-lt"/>
                <a:cs typeface="+mn-cs"/>
              </a:rPr>
              <a:t>а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5786438" y="2500313"/>
            <a:ext cx="642937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5857875" y="2357438"/>
            <a:ext cx="57150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err="1">
                <a:solidFill>
                  <a:schemeClr val="accent4">
                    <a:lumMod val="50000"/>
                  </a:schemeClr>
                </a:solidFill>
                <a:latin typeface="+mn-lt"/>
                <a:cs typeface="+mn-cs"/>
              </a:rPr>
              <a:t>ц</a:t>
            </a:r>
            <a:endParaRPr lang="ru-RU" sz="3600" b="1" dirty="0">
              <a:solidFill>
                <a:schemeClr val="accent4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429375" y="2428875"/>
            <a:ext cx="571500" cy="6429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1" name="TextBox 40"/>
          <p:cNvSpPr txBox="1"/>
          <p:nvPr/>
        </p:nvSpPr>
        <p:spPr>
          <a:xfrm>
            <a:off x="6572250" y="2357438"/>
            <a:ext cx="446088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4">
                    <a:lumMod val="50000"/>
                  </a:schemeClr>
                </a:solidFill>
                <a:latin typeface="+mn-lt"/>
                <a:cs typeface="+mn-cs"/>
              </a:rPr>
              <a:t>и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7072313" y="2500313"/>
            <a:ext cx="500062" cy="571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3" name="TextBox 42"/>
          <p:cNvSpPr txBox="1"/>
          <p:nvPr/>
        </p:nvSpPr>
        <p:spPr>
          <a:xfrm>
            <a:off x="7072313" y="2357438"/>
            <a:ext cx="500062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4">
                    <a:lumMod val="50000"/>
                  </a:schemeClr>
                </a:solidFill>
                <a:latin typeface="+mn-lt"/>
                <a:cs typeface="+mn-cs"/>
              </a:rPr>
              <a:t>я</a:t>
            </a:r>
          </a:p>
        </p:txBody>
      </p:sp>
      <p:sp>
        <p:nvSpPr>
          <p:cNvPr id="44" name="Прямоугольник 43">
            <a:hlinkClick r:id="rId4" action="ppaction://hlinksldjump"/>
          </p:cNvPr>
          <p:cNvSpPr/>
          <p:nvPr/>
        </p:nvSpPr>
        <p:spPr>
          <a:xfrm>
            <a:off x="3348038" y="5949950"/>
            <a:ext cx="1789112" cy="533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На главную</a:t>
            </a:r>
          </a:p>
        </p:txBody>
      </p:sp>
      <p:sp>
        <p:nvSpPr>
          <p:cNvPr id="45" name="Управляющая кнопка: далее 44">
            <a:hlinkClick r:id="" action="ppaction://hlinkshowjump?jump=nextslide" highlightClick="1"/>
          </p:cNvPr>
          <p:cNvSpPr/>
          <p:nvPr/>
        </p:nvSpPr>
        <p:spPr>
          <a:xfrm>
            <a:off x="8459788" y="6165850"/>
            <a:ext cx="433387" cy="358775"/>
          </a:xfrm>
          <a:prstGeom prst="actionButtonForwardNex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7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8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0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1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5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10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2" dur="5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8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4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0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1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6" dur="5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1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2" dur="5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>
                      <p:stCondLst>
                        <p:cond delay="0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1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8" dur="5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5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0" fill="hold">
                      <p:stCondLst>
                        <p:cond delay="0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10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4" dur="5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10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0" dur="50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10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6" dur="5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19" grpId="1" animBg="1"/>
      <p:bldP spid="20" grpId="0" animBg="1"/>
      <p:bldP spid="21" grpId="0" animBg="1"/>
      <p:bldP spid="22" grpId="0" animBg="1"/>
      <p:bldP spid="23" grpId="0" animBg="1"/>
      <p:bldP spid="27" grpId="0"/>
      <p:bldP spid="29" grpId="0"/>
      <p:bldP spid="31" grpId="0"/>
      <p:bldP spid="33" grpId="0"/>
      <p:bldP spid="35" grpId="0"/>
      <p:bldP spid="37" grpId="0"/>
      <p:bldP spid="39" grpId="0"/>
      <p:bldP spid="41" grpId="0"/>
      <p:bldP spid="43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7827" name="TextBox 1"/>
          <p:cNvSpPr txBox="1">
            <a:spLocks noChangeArrowheads="1"/>
          </p:cNvSpPr>
          <p:nvPr/>
        </p:nvSpPr>
        <p:spPr bwMode="auto">
          <a:xfrm>
            <a:off x="2484438" y="1989138"/>
            <a:ext cx="46799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86050" y="642918"/>
            <a:ext cx="381950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кроссворды</a:t>
            </a:r>
          </a:p>
        </p:txBody>
      </p:sp>
      <p:sp>
        <p:nvSpPr>
          <p:cNvPr id="4" name="Прямоугольник 3">
            <a:hlinkClick r:id="" action="ppaction://hlinkshowjump?jump=nextslide"/>
          </p:cNvPr>
          <p:cNvSpPr/>
          <p:nvPr/>
        </p:nvSpPr>
        <p:spPr>
          <a:xfrm>
            <a:off x="6443663" y="5876925"/>
            <a:ext cx="1790700" cy="53498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начать</a:t>
            </a:r>
          </a:p>
        </p:txBody>
      </p:sp>
      <p:sp>
        <p:nvSpPr>
          <p:cNvPr id="5" name="Прямоугольник 4">
            <a:hlinkClick r:id="rId2" action="ppaction://hlinksldjump"/>
          </p:cNvPr>
          <p:cNvSpPr/>
          <p:nvPr/>
        </p:nvSpPr>
        <p:spPr>
          <a:xfrm>
            <a:off x="3203575" y="5876925"/>
            <a:ext cx="1790700" cy="53498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На главную</a:t>
            </a:r>
          </a:p>
        </p:txBody>
      </p:sp>
      <p:pic>
        <p:nvPicPr>
          <p:cNvPr id="7783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13" y="2643188"/>
            <a:ext cx="1924050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Прямоугольник 9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79388" y="188913"/>
          <a:ext cx="4536501" cy="42484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853"/>
                <a:gridCol w="266853"/>
                <a:gridCol w="266853"/>
                <a:gridCol w="266853"/>
                <a:gridCol w="266853"/>
                <a:gridCol w="272141"/>
                <a:gridCol w="261565"/>
                <a:gridCol w="266853"/>
                <a:gridCol w="266853"/>
                <a:gridCol w="266853"/>
                <a:gridCol w="266853"/>
                <a:gridCol w="242659"/>
                <a:gridCol w="291047"/>
                <a:gridCol w="266853"/>
                <a:gridCol w="266853"/>
                <a:gridCol w="266853"/>
                <a:gridCol w="266853"/>
              </a:tblGrid>
              <a:tr h="386225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622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622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622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622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622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622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622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622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622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622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9097" name="TextBox 2"/>
          <p:cNvSpPr txBox="1">
            <a:spLocks noChangeArrowheads="1"/>
          </p:cNvSpPr>
          <p:nvPr/>
        </p:nvSpPr>
        <p:spPr bwMode="auto">
          <a:xfrm>
            <a:off x="5076825" y="333375"/>
            <a:ext cx="4067175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</a:rPr>
              <a:t>По горизонтали: 1 Программа  для работы с изображениями.4 Один из видов информации.  5Совокупность четко определенных правил для решения задачи за определенное число шагов.</a:t>
            </a:r>
          </a:p>
          <a:p>
            <a:r>
              <a:rPr lang="ru-RU" b="1">
                <a:latin typeface="Calibri" pitchFamily="34" charset="0"/>
              </a:rPr>
              <a:t> 6 .Устройство для работы с информацией. 8  Основные составляющие клавиатуры.</a:t>
            </a:r>
          </a:p>
          <a:p>
            <a:r>
              <a:rPr lang="ru-RU" b="1">
                <a:latin typeface="Calibri" pitchFamily="34" charset="0"/>
              </a:rPr>
              <a:t>По вертикали:2 Устройство для считывания дисков. 3 Любые чертежи, рисунки называют …  7. Компьютерное …, … в Европу.  9 Устройство, без которого не возможна работа с графическим редактором. 10 Служит для увеличения и уменьшения рисунков.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411413" y="4292600"/>
            <a:ext cx="431800" cy="2889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/>
              <a:t>д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916238" y="4292600"/>
            <a:ext cx="431800" cy="2889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419475" y="4292600"/>
            <a:ext cx="431800" cy="2889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ж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995738" y="4292600"/>
            <a:ext cx="431800" cy="2889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500563" y="4292600"/>
            <a:ext cx="431800" cy="2889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/>
              <a:t>й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908175" y="4292600"/>
            <a:ext cx="431800" cy="2889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г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403350" y="4292600"/>
            <a:ext cx="431800" cy="2889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в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900113" y="4292600"/>
            <a:ext cx="431800" cy="2889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б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95288" y="4292600"/>
            <a:ext cx="431800" cy="2889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95288" y="4797425"/>
            <a:ext cx="431800" cy="2873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к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900113" y="4797425"/>
            <a:ext cx="431800" cy="2873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л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403350" y="4797425"/>
            <a:ext cx="431800" cy="2873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м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908175" y="4797425"/>
            <a:ext cx="431800" cy="2873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/>
              <a:t>н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411413" y="4797425"/>
            <a:ext cx="431800" cy="2873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о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916238" y="4797425"/>
            <a:ext cx="431800" cy="2873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/>
              <a:t>п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419475" y="4797425"/>
            <a:ext cx="431800" cy="2873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/>
              <a:t>р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3995738" y="4797425"/>
            <a:ext cx="431800" cy="2873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с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4500563" y="4797425"/>
            <a:ext cx="431800" cy="2873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т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395288" y="5229225"/>
            <a:ext cx="431800" cy="2873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у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900113" y="5229225"/>
            <a:ext cx="431800" cy="2873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/>
              <a:t>ф</a:t>
            </a: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1403350" y="5229225"/>
            <a:ext cx="431800" cy="2873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/>
              <a:t>х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1908175" y="5229225"/>
            <a:ext cx="431800" cy="2873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/>
              <a:t>ц</a:t>
            </a:r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2411413" y="5229225"/>
            <a:ext cx="431800" cy="2873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ч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2916238" y="5229225"/>
            <a:ext cx="431800" cy="2873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/>
              <a:t>щ</a:t>
            </a:r>
            <a:endParaRPr lang="ru-RU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3419475" y="5229225"/>
            <a:ext cx="431800" cy="2873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/>
              <a:t>ь</a:t>
            </a:r>
            <a:endParaRPr lang="ru-RU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3995738" y="5229225"/>
            <a:ext cx="431800" cy="2873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/>
              <a:t>ш</a:t>
            </a:r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4500563" y="5229225"/>
            <a:ext cx="431800" cy="2873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/>
              <a:t>ъ</a:t>
            </a:r>
            <a:endParaRPr lang="ru-RU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2916238" y="5661025"/>
            <a:ext cx="431800" cy="2889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/>
              <a:t>з</a:t>
            </a:r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3419475" y="5661025"/>
            <a:ext cx="431800" cy="2889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/>
              <a:t>ы</a:t>
            </a:r>
            <a:endParaRPr lang="ru-RU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3995738" y="5661025"/>
            <a:ext cx="431800" cy="2889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э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4500563" y="5661025"/>
            <a:ext cx="431800" cy="2889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ю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2916238" y="6021388"/>
            <a:ext cx="431800" cy="2873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я</a:t>
            </a:r>
          </a:p>
        </p:txBody>
      </p:sp>
      <p:sp>
        <p:nvSpPr>
          <p:cNvPr id="36" name="Овал 35"/>
          <p:cNvSpPr/>
          <p:nvPr/>
        </p:nvSpPr>
        <p:spPr>
          <a:xfrm>
            <a:off x="1000125" y="642938"/>
            <a:ext cx="285750" cy="2857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37" name="Овал 36"/>
          <p:cNvSpPr/>
          <p:nvPr/>
        </p:nvSpPr>
        <p:spPr>
          <a:xfrm>
            <a:off x="2051050" y="1052513"/>
            <a:ext cx="288925" cy="28892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38" name="Овал 37"/>
          <p:cNvSpPr/>
          <p:nvPr/>
        </p:nvSpPr>
        <p:spPr>
          <a:xfrm>
            <a:off x="2051050" y="2636838"/>
            <a:ext cx="288925" cy="2159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39" name="Овал 38"/>
          <p:cNvSpPr/>
          <p:nvPr/>
        </p:nvSpPr>
        <p:spPr>
          <a:xfrm>
            <a:off x="3357563" y="1000125"/>
            <a:ext cx="215900" cy="28733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40" name="Овал 39"/>
          <p:cNvSpPr/>
          <p:nvPr/>
        </p:nvSpPr>
        <p:spPr>
          <a:xfrm>
            <a:off x="2339975" y="3716338"/>
            <a:ext cx="215900" cy="28892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41" name="Овал 40"/>
          <p:cNvSpPr/>
          <p:nvPr/>
        </p:nvSpPr>
        <p:spPr>
          <a:xfrm>
            <a:off x="714375" y="2500313"/>
            <a:ext cx="285750" cy="35718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</a:rPr>
              <a:t>в</a:t>
            </a:r>
          </a:p>
        </p:txBody>
      </p:sp>
      <p:sp>
        <p:nvSpPr>
          <p:cNvPr id="42" name="Овал 41"/>
          <p:cNvSpPr/>
          <p:nvPr/>
        </p:nvSpPr>
        <p:spPr>
          <a:xfrm>
            <a:off x="1785938" y="1785938"/>
            <a:ext cx="214312" cy="2857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</a:rPr>
              <a:t>в</a:t>
            </a:r>
          </a:p>
        </p:txBody>
      </p:sp>
      <p:sp>
        <p:nvSpPr>
          <p:cNvPr id="43" name="Овал 42"/>
          <p:cNvSpPr/>
          <p:nvPr/>
        </p:nvSpPr>
        <p:spPr>
          <a:xfrm>
            <a:off x="3643313" y="928688"/>
            <a:ext cx="285750" cy="42862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</a:rPr>
              <a:t>в</a:t>
            </a:r>
          </a:p>
        </p:txBody>
      </p:sp>
      <p:sp>
        <p:nvSpPr>
          <p:cNvPr id="44" name="Овал 43"/>
          <p:cNvSpPr/>
          <p:nvPr/>
        </p:nvSpPr>
        <p:spPr>
          <a:xfrm>
            <a:off x="2071688" y="214313"/>
            <a:ext cx="285750" cy="35718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</a:rPr>
              <a:t>г</a:t>
            </a:r>
          </a:p>
        </p:txBody>
      </p:sp>
      <p:sp>
        <p:nvSpPr>
          <p:cNvPr id="45" name="Овал 44"/>
          <p:cNvSpPr/>
          <p:nvPr/>
        </p:nvSpPr>
        <p:spPr>
          <a:xfrm>
            <a:off x="2571750" y="2643188"/>
            <a:ext cx="285750" cy="21431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</a:rPr>
              <a:t>г</a:t>
            </a:r>
          </a:p>
        </p:txBody>
      </p:sp>
      <p:sp>
        <p:nvSpPr>
          <p:cNvPr id="46" name="Овал 45"/>
          <p:cNvSpPr/>
          <p:nvPr/>
        </p:nvSpPr>
        <p:spPr>
          <a:xfrm>
            <a:off x="714375" y="571500"/>
            <a:ext cx="285750" cy="35718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>
                <a:solidFill>
                  <a:srgbClr val="FF0000"/>
                </a:solidFill>
              </a:rPr>
              <a:t>д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7" name="Овал 46"/>
          <p:cNvSpPr/>
          <p:nvPr/>
        </p:nvSpPr>
        <p:spPr>
          <a:xfrm>
            <a:off x="714375" y="3286125"/>
            <a:ext cx="285750" cy="35718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>
                <a:solidFill>
                  <a:srgbClr val="FF0000"/>
                </a:solidFill>
              </a:rPr>
              <a:t>д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8" name="Овал 47"/>
          <p:cNvSpPr/>
          <p:nvPr/>
        </p:nvSpPr>
        <p:spPr>
          <a:xfrm>
            <a:off x="2357438" y="1785938"/>
            <a:ext cx="214312" cy="2857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>
                <a:solidFill>
                  <a:srgbClr val="FF0000"/>
                </a:solidFill>
              </a:rPr>
              <a:t>д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9" name="Овал 48"/>
          <p:cNvSpPr/>
          <p:nvPr/>
        </p:nvSpPr>
        <p:spPr>
          <a:xfrm>
            <a:off x="357188" y="571500"/>
            <a:ext cx="357187" cy="35718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</a:rPr>
              <a:t>е</a:t>
            </a:r>
          </a:p>
        </p:txBody>
      </p:sp>
      <p:sp>
        <p:nvSpPr>
          <p:cNvPr id="50" name="Овал 49"/>
          <p:cNvSpPr/>
          <p:nvPr/>
        </p:nvSpPr>
        <p:spPr>
          <a:xfrm>
            <a:off x="2571750" y="1714500"/>
            <a:ext cx="285750" cy="42862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</a:rPr>
              <a:t>е</a:t>
            </a:r>
          </a:p>
        </p:txBody>
      </p:sp>
      <p:sp>
        <p:nvSpPr>
          <p:cNvPr id="51" name="Овал 50"/>
          <p:cNvSpPr/>
          <p:nvPr/>
        </p:nvSpPr>
        <p:spPr>
          <a:xfrm>
            <a:off x="3357563" y="3286125"/>
            <a:ext cx="285750" cy="35718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</a:rPr>
              <a:t>е</a:t>
            </a:r>
          </a:p>
        </p:txBody>
      </p:sp>
      <p:sp>
        <p:nvSpPr>
          <p:cNvPr id="52" name="Овал 51"/>
          <p:cNvSpPr/>
          <p:nvPr/>
        </p:nvSpPr>
        <p:spPr>
          <a:xfrm>
            <a:off x="714375" y="1000125"/>
            <a:ext cx="214313" cy="35718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</a:rPr>
              <a:t>и</a:t>
            </a:r>
          </a:p>
        </p:txBody>
      </p:sp>
      <p:sp>
        <p:nvSpPr>
          <p:cNvPr id="53" name="Овал 52"/>
          <p:cNvSpPr/>
          <p:nvPr/>
        </p:nvSpPr>
        <p:spPr>
          <a:xfrm>
            <a:off x="2071688" y="1785938"/>
            <a:ext cx="285750" cy="2857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</a:rPr>
              <a:t>и</a:t>
            </a:r>
          </a:p>
        </p:txBody>
      </p:sp>
      <p:sp>
        <p:nvSpPr>
          <p:cNvPr id="54" name="Овал 53"/>
          <p:cNvSpPr/>
          <p:nvPr/>
        </p:nvSpPr>
        <p:spPr>
          <a:xfrm>
            <a:off x="3857625" y="928688"/>
            <a:ext cx="357188" cy="42862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</a:rPr>
              <a:t>и</a:t>
            </a:r>
          </a:p>
        </p:txBody>
      </p:sp>
      <p:sp>
        <p:nvSpPr>
          <p:cNvPr id="55" name="Овал 54"/>
          <p:cNvSpPr/>
          <p:nvPr/>
        </p:nvSpPr>
        <p:spPr>
          <a:xfrm>
            <a:off x="4429125" y="928688"/>
            <a:ext cx="357188" cy="42862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</a:rPr>
              <a:t>и</a:t>
            </a:r>
          </a:p>
        </p:txBody>
      </p:sp>
      <p:sp>
        <p:nvSpPr>
          <p:cNvPr id="56" name="Овал 55"/>
          <p:cNvSpPr/>
          <p:nvPr/>
        </p:nvSpPr>
        <p:spPr>
          <a:xfrm>
            <a:off x="3286125" y="2500313"/>
            <a:ext cx="357188" cy="42862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</a:rPr>
              <a:t>и</a:t>
            </a:r>
          </a:p>
        </p:txBody>
      </p:sp>
      <p:sp>
        <p:nvSpPr>
          <p:cNvPr id="57" name="Овал 56"/>
          <p:cNvSpPr/>
          <p:nvPr/>
        </p:nvSpPr>
        <p:spPr>
          <a:xfrm>
            <a:off x="1214438" y="642938"/>
            <a:ext cx="357187" cy="2857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</a:rPr>
              <a:t>к</a:t>
            </a:r>
          </a:p>
        </p:txBody>
      </p:sp>
      <p:sp>
        <p:nvSpPr>
          <p:cNvPr id="58" name="Овал 57"/>
          <p:cNvSpPr/>
          <p:nvPr/>
        </p:nvSpPr>
        <p:spPr>
          <a:xfrm>
            <a:off x="2071688" y="2143125"/>
            <a:ext cx="285750" cy="35718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</a:rPr>
              <a:t>к</a:t>
            </a:r>
          </a:p>
        </p:txBody>
      </p:sp>
      <p:sp>
        <p:nvSpPr>
          <p:cNvPr id="59" name="Овал 58"/>
          <p:cNvSpPr/>
          <p:nvPr/>
        </p:nvSpPr>
        <p:spPr>
          <a:xfrm>
            <a:off x="2857500" y="1000125"/>
            <a:ext cx="285750" cy="35718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</a:rPr>
              <a:t>к</a:t>
            </a:r>
          </a:p>
        </p:txBody>
      </p:sp>
      <p:sp>
        <p:nvSpPr>
          <p:cNvPr id="60" name="Овал 59"/>
          <p:cNvSpPr/>
          <p:nvPr/>
        </p:nvSpPr>
        <p:spPr>
          <a:xfrm>
            <a:off x="4214813" y="928688"/>
            <a:ext cx="214312" cy="42862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>
                <a:solidFill>
                  <a:srgbClr val="FF0000"/>
                </a:solidFill>
              </a:rPr>
              <a:t>ш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1" name="Овал 60"/>
          <p:cNvSpPr/>
          <p:nvPr/>
        </p:nvSpPr>
        <p:spPr>
          <a:xfrm>
            <a:off x="1500188" y="642938"/>
            <a:ext cx="285750" cy="2857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</a:rPr>
              <a:t>т</a:t>
            </a:r>
          </a:p>
        </p:txBody>
      </p:sp>
      <p:sp>
        <p:nvSpPr>
          <p:cNvPr id="62" name="Овал 61"/>
          <p:cNvSpPr/>
          <p:nvPr/>
        </p:nvSpPr>
        <p:spPr>
          <a:xfrm>
            <a:off x="3643313" y="2571750"/>
            <a:ext cx="285750" cy="2857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</a:rPr>
              <a:t>т</a:t>
            </a:r>
          </a:p>
        </p:txBody>
      </p:sp>
      <p:sp>
        <p:nvSpPr>
          <p:cNvPr id="63" name="Овал 62"/>
          <p:cNvSpPr/>
          <p:nvPr/>
        </p:nvSpPr>
        <p:spPr>
          <a:xfrm>
            <a:off x="3143250" y="3286125"/>
            <a:ext cx="214313" cy="35718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</a:rPr>
              <a:t>т</a:t>
            </a:r>
          </a:p>
        </p:txBody>
      </p:sp>
      <p:sp>
        <p:nvSpPr>
          <p:cNvPr id="64" name="Овал 63"/>
          <p:cNvSpPr/>
          <p:nvPr/>
        </p:nvSpPr>
        <p:spPr>
          <a:xfrm>
            <a:off x="1500188" y="3286125"/>
            <a:ext cx="214312" cy="35718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</a:rPr>
              <a:t>к</a:t>
            </a:r>
          </a:p>
        </p:txBody>
      </p:sp>
      <p:sp>
        <p:nvSpPr>
          <p:cNvPr id="65" name="Овал 64"/>
          <p:cNvSpPr/>
          <p:nvPr/>
        </p:nvSpPr>
        <p:spPr>
          <a:xfrm>
            <a:off x="714375" y="2143125"/>
            <a:ext cx="214313" cy="35718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66" name="Овал 65"/>
          <p:cNvSpPr/>
          <p:nvPr/>
        </p:nvSpPr>
        <p:spPr>
          <a:xfrm>
            <a:off x="1785938" y="571500"/>
            <a:ext cx="285750" cy="42862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67" name="Овал 66"/>
          <p:cNvSpPr/>
          <p:nvPr/>
        </p:nvSpPr>
        <p:spPr>
          <a:xfrm>
            <a:off x="2857500" y="642938"/>
            <a:ext cx="285750" cy="35718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68" name="Овал 67"/>
          <p:cNvSpPr/>
          <p:nvPr/>
        </p:nvSpPr>
        <p:spPr>
          <a:xfrm>
            <a:off x="2857500" y="1785938"/>
            <a:ext cx="285750" cy="2857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69" name="Овал 68"/>
          <p:cNvSpPr/>
          <p:nvPr/>
        </p:nvSpPr>
        <p:spPr>
          <a:xfrm>
            <a:off x="1785938" y="3286125"/>
            <a:ext cx="214312" cy="35718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70" name="Овал 69"/>
          <p:cNvSpPr/>
          <p:nvPr/>
        </p:nvSpPr>
        <p:spPr>
          <a:xfrm>
            <a:off x="2857500" y="2500313"/>
            <a:ext cx="285750" cy="42862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71" name="Овал 70"/>
          <p:cNvSpPr/>
          <p:nvPr/>
        </p:nvSpPr>
        <p:spPr>
          <a:xfrm>
            <a:off x="2000250" y="500063"/>
            <a:ext cx="428625" cy="50006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>
                <a:solidFill>
                  <a:srgbClr val="FF0000"/>
                </a:solidFill>
              </a:rPr>
              <a:t>р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2" name="Овал 71"/>
          <p:cNvSpPr/>
          <p:nvPr/>
        </p:nvSpPr>
        <p:spPr>
          <a:xfrm>
            <a:off x="3071813" y="2500313"/>
            <a:ext cx="285750" cy="42862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>
                <a:solidFill>
                  <a:srgbClr val="FF0000"/>
                </a:solidFill>
              </a:rPr>
              <a:t>р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3" name="Овал 72"/>
          <p:cNvSpPr/>
          <p:nvPr/>
        </p:nvSpPr>
        <p:spPr>
          <a:xfrm>
            <a:off x="3571875" y="3214688"/>
            <a:ext cx="357188" cy="42862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>
                <a:solidFill>
                  <a:srgbClr val="FF0000"/>
                </a:solidFill>
              </a:rPr>
              <a:t>р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4" name="Овал 73"/>
          <p:cNvSpPr/>
          <p:nvPr/>
        </p:nvSpPr>
        <p:spPr>
          <a:xfrm>
            <a:off x="214313" y="571500"/>
            <a:ext cx="285750" cy="35718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>
                <a:solidFill>
                  <a:srgbClr val="FF0000"/>
                </a:solidFill>
              </a:rPr>
              <a:t>р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5" name="Овал 74"/>
          <p:cNvSpPr/>
          <p:nvPr/>
        </p:nvSpPr>
        <p:spPr>
          <a:xfrm>
            <a:off x="714375" y="1785938"/>
            <a:ext cx="285750" cy="35718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</a:rPr>
              <a:t>к</a:t>
            </a:r>
          </a:p>
        </p:txBody>
      </p:sp>
      <p:sp>
        <p:nvSpPr>
          <p:cNvPr id="76" name="Овал 75"/>
          <p:cNvSpPr/>
          <p:nvPr/>
        </p:nvSpPr>
        <p:spPr>
          <a:xfrm>
            <a:off x="2857500" y="1357313"/>
            <a:ext cx="285750" cy="35718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>
                <a:solidFill>
                  <a:srgbClr val="FF0000"/>
                </a:solidFill>
              </a:rPr>
              <a:t>н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7" name="Овал 76"/>
          <p:cNvSpPr/>
          <p:nvPr/>
        </p:nvSpPr>
        <p:spPr>
          <a:xfrm>
            <a:off x="4214813" y="214313"/>
            <a:ext cx="214312" cy="42862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</a:rPr>
              <a:t>м</a:t>
            </a:r>
          </a:p>
        </p:txBody>
      </p:sp>
      <p:sp>
        <p:nvSpPr>
          <p:cNvPr id="78" name="Овал 77"/>
          <p:cNvSpPr/>
          <p:nvPr/>
        </p:nvSpPr>
        <p:spPr>
          <a:xfrm>
            <a:off x="3929063" y="2500313"/>
            <a:ext cx="214312" cy="42862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</a:rPr>
              <a:t>м</a:t>
            </a:r>
          </a:p>
        </p:txBody>
      </p:sp>
      <p:sp>
        <p:nvSpPr>
          <p:cNvPr id="79" name="Овал 78"/>
          <p:cNvSpPr/>
          <p:nvPr/>
        </p:nvSpPr>
        <p:spPr>
          <a:xfrm>
            <a:off x="2071688" y="3286125"/>
            <a:ext cx="214312" cy="35718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</a:rPr>
              <a:t>м</a:t>
            </a:r>
          </a:p>
        </p:txBody>
      </p:sp>
      <p:sp>
        <p:nvSpPr>
          <p:cNvPr id="80" name="Овал 79"/>
          <p:cNvSpPr/>
          <p:nvPr/>
        </p:nvSpPr>
        <p:spPr>
          <a:xfrm>
            <a:off x="714375" y="2928938"/>
            <a:ext cx="285750" cy="35718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81" name="Овал 80"/>
          <p:cNvSpPr/>
          <p:nvPr/>
        </p:nvSpPr>
        <p:spPr>
          <a:xfrm>
            <a:off x="714375" y="1428750"/>
            <a:ext cx="214313" cy="2857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</a:rPr>
              <a:t>с</a:t>
            </a:r>
          </a:p>
        </p:txBody>
      </p:sp>
      <p:sp>
        <p:nvSpPr>
          <p:cNvPr id="82" name="Овал 81"/>
          <p:cNvSpPr/>
          <p:nvPr/>
        </p:nvSpPr>
        <p:spPr>
          <a:xfrm>
            <a:off x="2357438" y="2571750"/>
            <a:ext cx="214312" cy="35718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</a:rPr>
              <a:t>л</a:t>
            </a:r>
          </a:p>
        </p:txBody>
      </p:sp>
      <p:sp>
        <p:nvSpPr>
          <p:cNvPr id="83" name="Овал 82"/>
          <p:cNvSpPr/>
          <p:nvPr/>
        </p:nvSpPr>
        <p:spPr>
          <a:xfrm>
            <a:off x="3143250" y="1000125"/>
            <a:ext cx="214313" cy="2857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</a:rPr>
              <a:t>л</a:t>
            </a:r>
          </a:p>
        </p:txBody>
      </p:sp>
      <p:sp>
        <p:nvSpPr>
          <p:cNvPr id="84" name="Овал 83"/>
          <p:cNvSpPr/>
          <p:nvPr/>
        </p:nvSpPr>
        <p:spPr>
          <a:xfrm>
            <a:off x="2071688" y="1357313"/>
            <a:ext cx="214312" cy="35718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>
                <a:solidFill>
                  <a:srgbClr val="FF0000"/>
                </a:solidFill>
              </a:rPr>
              <a:t>ф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5" name="Овал 84"/>
          <p:cNvSpPr/>
          <p:nvPr/>
        </p:nvSpPr>
        <p:spPr>
          <a:xfrm>
            <a:off x="4214813" y="571500"/>
            <a:ext cx="214312" cy="35718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>
                <a:solidFill>
                  <a:srgbClr val="FF0000"/>
                </a:solidFill>
              </a:rPr>
              <a:t>ы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6" name="Овал 85"/>
          <p:cNvSpPr/>
          <p:nvPr/>
        </p:nvSpPr>
        <p:spPr>
          <a:xfrm>
            <a:off x="4214813" y="1357313"/>
            <a:ext cx="214312" cy="35718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>
                <a:solidFill>
                  <a:srgbClr val="FF0000"/>
                </a:solidFill>
              </a:rPr>
              <a:t>ь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7" name="Овал 86"/>
          <p:cNvSpPr/>
          <p:nvPr/>
        </p:nvSpPr>
        <p:spPr>
          <a:xfrm>
            <a:off x="2357438" y="2857500"/>
            <a:ext cx="214312" cy="42862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</a:rPr>
              <a:t>у</a:t>
            </a:r>
          </a:p>
        </p:txBody>
      </p:sp>
      <p:sp>
        <p:nvSpPr>
          <p:cNvPr id="88" name="Овал 87"/>
          <p:cNvSpPr/>
          <p:nvPr/>
        </p:nvSpPr>
        <p:spPr>
          <a:xfrm>
            <a:off x="2786063" y="3286125"/>
            <a:ext cx="357187" cy="35718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>
                <a:solidFill>
                  <a:srgbClr val="FF0000"/>
                </a:solidFill>
              </a:rPr>
              <a:t>ю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9" name="Овал 88"/>
          <p:cNvSpPr/>
          <p:nvPr/>
        </p:nvSpPr>
        <p:spPr>
          <a:xfrm>
            <a:off x="2571750" y="3214688"/>
            <a:ext cx="285750" cy="50006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>
                <a:solidFill>
                  <a:srgbClr val="FF0000"/>
                </a:solidFill>
              </a:rPr>
              <a:t>ь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2357438" y="3286125"/>
            <a:ext cx="214312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>
                <a:solidFill>
                  <a:srgbClr val="FF0000"/>
                </a:solidFill>
              </a:rPr>
              <a:t>п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1" name="Прямоугольник 90">
            <a:hlinkClick r:id="rId2" action="ppaction://hlinksldjump"/>
          </p:cNvPr>
          <p:cNvSpPr/>
          <p:nvPr/>
        </p:nvSpPr>
        <p:spPr>
          <a:xfrm>
            <a:off x="7308850" y="5949950"/>
            <a:ext cx="1584325" cy="50323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/>
              <a:t>далее</a:t>
            </a:r>
          </a:p>
        </p:txBody>
      </p:sp>
      <p:sp>
        <p:nvSpPr>
          <p:cNvPr id="93" name="Прямоугольник 92">
            <a:hlinkClick r:id="rId3" action="ppaction://hlinksldjump"/>
          </p:cNvPr>
          <p:cNvSpPr/>
          <p:nvPr/>
        </p:nvSpPr>
        <p:spPr>
          <a:xfrm>
            <a:off x="4932363" y="6021388"/>
            <a:ext cx="1790700" cy="534987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На главную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0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0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1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2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0" fill="hold">
                      <p:stCondLst>
                        <p:cond delay="0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3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0" fill="hold">
                      <p:stCondLst>
                        <p:cond delay="0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5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" fill="hold">
                      <p:stCondLst>
                        <p:cond delay="0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>
                      <p:stCondLst>
                        <p:cond delay="0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8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9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95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0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30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6" fill="hold">
                      <p:stCondLst>
                        <p:cond delay="0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1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2" grpId="0" animBg="1"/>
      <p:bldP spid="36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Прямоугольник 7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313" y="214313"/>
          <a:ext cx="3143268" cy="61436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1939"/>
                <a:gridCol w="261939"/>
                <a:gridCol w="261939"/>
                <a:gridCol w="261939"/>
                <a:gridCol w="261939"/>
                <a:gridCol w="261939"/>
                <a:gridCol w="261939"/>
                <a:gridCol w="261939"/>
                <a:gridCol w="261939"/>
                <a:gridCol w="261939"/>
                <a:gridCol w="261939"/>
                <a:gridCol w="261939"/>
              </a:tblGrid>
              <a:tr h="38397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397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397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397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397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397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397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397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397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397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397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397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397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397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397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397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000375" y="4643438"/>
            <a:ext cx="500063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71875" y="4643438"/>
            <a:ext cx="500063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б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143375" y="4643438"/>
            <a:ext cx="500063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в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714875" y="4643438"/>
            <a:ext cx="500063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г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286375" y="4643438"/>
            <a:ext cx="500063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/>
              <a:t>д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857875" y="4643438"/>
            <a:ext cx="500063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е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429375" y="4643438"/>
            <a:ext cx="500063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ж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000875" y="4643438"/>
            <a:ext cx="500063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/>
              <a:t>з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572375" y="4643438"/>
            <a:ext cx="500063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и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8143875" y="4643438"/>
            <a:ext cx="500063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/>
              <a:t>й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000375" y="5143500"/>
            <a:ext cx="500063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к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571875" y="5143500"/>
            <a:ext cx="500063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л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143375" y="5143500"/>
            <a:ext cx="500063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м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714875" y="5143500"/>
            <a:ext cx="500063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/>
              <a:t>н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286375" y="5143500"/>
            <a:ext cx="500063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о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857875" y="5143500"/>
            <a:ext cx="500063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/>
              <a:t>п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6429375" y="5143500"/>
            <a:ext cx="500063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/>
              <a:t>р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7000875" y="5143500"/>
            <a:ext cx="500063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с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7572375" y="5143500"/>
            <a:ext cx="500063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т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8143875" y="5143500"/>
            <a:ext cx="500063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у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3000375" y="5643563"/>
            <a:ext cx="500063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/>
              <a:t>ф</a:t>
            </a:r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3571875" y="5643563"/>
            <a:ext cx="500063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/>
              <a:t>х</a:t>
            </a: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4143375" y="5643563"/>
            <a:ext cx="500063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/>
              <a:t>ц</a:t>
            </a:r>
            <a:endParaRPr lang="ru-RU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4714875" y="5643563"/>
            <a:ext cx="500063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/>
              <a:t>ц</a:t>
            </a:r>
            <a:endParaRPr lang="ru-RU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5286375" y="5643563"/>
            <a:ext cx="500063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/>
              <a:t>щ</a:t>
            </a:r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5857875" y="5643563"/>
            <a:ext cx="500063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/>
              <a:t>ш</a:t>
            </a:r>
            <a:endParaRPr lang="ru-RU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6429375" y="5643563"/>
            <a:ext cx="500063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/>
              <a:t>ъ</a:t>
            </a:r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7000875" y="5643563"/>
            <a:ext cx="500063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/>
              <a:t>ы</a:t>
            </a:r>
            <a:endParaRPr lang="ru-RU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7572375" y="5643563"/>
            <a:ext cx="500063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/>
              <a:t>ь</a:t>
            </a:r>
            <a:endParaRPr lang="ru-RU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8143875" y="5643563"/>
            <a:ext cx="500063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э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3000375" y="6143625"/>
            <a:ext cx="500063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/>
              <a:t>ю</a:t>
            </a:r>
            <a:endParaRPr lang="ru-RU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3571875" y="6143625"/>
            <a:ext cx="500063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я</a:t>
            </a:r>
          </a:p>
        </p:txBody>
      </p:sp>
      <p:sp>
        <p:nvSpPr>
          <p:cNvPr id="80140" name="TextBox 38"/>
          <p:cNvSpPr txBox="1">
            <a:spLocks noChangeArrowheads="1"/>
          </p:cNvSpPr>
          <p:nvPr/>
        </p:nvSpPr>
        <p:spPr bwMode="auto">
          <a:xfrm>
            <a:off x="3714750" y="0"/>
            <a:ext cx="4857750" cy="424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 </a:t>
            </a:r>
            <a:r>
              <a:rPr lang="ru-RU" b="1">
                <a:latin typeface="Calibri" pitchFamily="34" charset="0"/>
              </a:rPr>
              <a:t>По горизонтали:1. Машина или человек выполняющие алгоритмы.2. Есть разные линии прямые и…3. Алгоритм, состоящий из последовательности операций, выполняющихся только один раз в порядке следования.4. Носитель, предназначенный для хранения небольших объемов информации. По вертикали:5. Устройство визуального отображения информации в виде текста, таблиц, рисунков, чертежей и др. 6. Устройство для ввода информации в компьютер.7.Инструмент в графическом редакторе, бывает прямоугольной и произвольной формы.</a:t>
            </a:r>
          </a:p>
          <a:p>
            <a:r>
              <a:rPr lang="ru-RU" b="1">
                <a:latin typeface="Calibri" pitchFamily="34" charset="0"/>
              </a:rPr>
              <a:t> </a:t>
            </a:r>
          </a:p>
        </p:txBody>
      </p:sp>
      <p:sp>
        <p:nvSpPr>
          <p:cNvPr id="40" name="Овал 39"/>
          <p:cNvSpPr/>
          <p:nvPr/>
        </p:nvSpPr>
        <p:spPr>
          <a:xfrm>
            <a:off x="500063" y="642938"/>
            <a:ext cx="214312" cy="35718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2060"/>
                </a:solidFill>
              </a:rPr>
              <a:t>м</a:t>
            </a:r>
          </a:p>
        </p:txBody>
      </p:sp>
      <p:sp>
        <p:nvSpPr>
          <p:cNvPr id="41" name="Овал 40"/>
          <p:cNvSpPr/>
          <p:nvPr/>
        </p:nvSpPr>
        <p:spPr>
          <a:xfrm>
            <a:off x="500063" y="1071563"/>
            <a:ext cx="214312" cy="2857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2060"/>
                </a:solidFill>
              </a:rPr>
              <a:t>о</a:t>
            </a:r>
          </a:p>
        </p:txBody>
      </p:sp>
      <p:sp>
        <p:nvSpPr>
          <p:cNvPr id="42" name="Овал 41"/>
          <p:cNvSpPr/>
          <p:nvPr/>
        </p:nvSpPr>
        <p:spPr>
          <a:xfrm>
            <a:off x="500063" y="2571750"/>
            <a:ext cx="285750" cy="35718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2060"/>
                </a:solidFill>
              </a:rPr>
              <a:t>о</a:t>
            </a:r>
          </a:p>
        </p:txBody>
      </p:sp>
      <p:sp>
        <p:nvSpPr>
          <p:cNvPr id="43" name="Овал 42"/>
          <p:cNvSpPr/>
          <p:nvPr/>
        </p:nvSpPr>
        <p:spPr>
          <a:xfrm>
            <a:off x="1000125" y="1785938"/>
            <a:ext cx="285750" cy="35718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1258888" y="1773238"/>
            <a:ext cx="285750" cy="35718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2060"/>
                </a:solidFill>
              </a:rPr>
              <a:t>о</a:t>
            </a:r>
          </a:p>
        </p:txBody>
      </p:sp>
      <p:sp>
        <p:nvSpPr>
          <p:cNvPr id="45" name="Овал 44"/>
          <p:cNvSpPr/>
          <p:nvPr/>
        </p:nvSpPr>
        <p:spPr>
          <a:xfrm>
            <a:off x="500063" y="1428750"/>
            <a:ext cx="214312" cy="35718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>
                <a:solidFill>
                  <a:srgbClr val="002060"/>
                </a:solidFill>
              </a:rPr>
              <a:t>н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6" name="Овал 45"/>
          <p:cNvSpPr/>
          <p:nvPr/>
        </p:nvSpPr>
        <p:spPr>
          <a:xfrm>
            <a:off x="1042988" y="5229225"/>
            <a:ext cx="215900" cy="36036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>
                <a:solidFill>
                  <a:schemeClr val="tx1"/>
                </a:solidFill>
              </a:rPr>
              <a:t>н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7" name="Овал 46"/>
          <p:cNvSpPr/>
          <p:nvPr/>
        </p:nvSpPr>
        <p:spPr>
          <a:xfrm>
            <a:off x="1835150" y="1773238"/>
            <a:ext cx="288925" cy="36036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>
                <a:solidFill>
                  <a:srgbClr val="002060"/>
                </a:solidFill>
              </a:rPr>
              <a:t>н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8" name="Овал 47"/>
          <p:cNvSpPr/>
          <p:nvPr/>
        </p:nvSpPr>
        <p:spPr>
          <a:xfrm>
            <a:off x="2555875" y="1341438"/>
            <a:ext cx="287338" cy="35877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>
                <a:solidFill>
                  <a:schemeClr val="tx1"/>
                </a:solidFill>
              </a:rPr>
              <a:t>н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9" name="Овал 48"/>
          <p:cNvSpPr/>
          <p:nvPr/>
        </p:nvSpPr>
        <p:spPr>
          <a:xfrm>
            <a:off x="468313" y="1773238"/>
            <a:ext cx="287337" cy="36036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2060"/>
                </a:solidFill>
              </a:rPr>
              <a:t>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755650" y="2924175"/>
            <a:ext cx="215900" cy="36036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2060"/>
                </a:solidFill>
              </a:rPr>
              <a:t>и</a:t>
            </a:r>
          </a:p>
        </p:txBody>
      </p:sp>
      <p:sp>
        <p:nvSpPr>
          <p:cNvPr id="51" name="Овал 50"/>
          <p:cNvSpPr/>
          <p:nvPr/>
        </p:nvSpPr>
        <p:spPr>
          <a:xfrm>
            <a:off x="2051050" y="1773238"/>
            <a:ext cx="288925" cy="36036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2060"/>
                </a:solidFill>
              </a:rPr>
              <a:t>и</a:t>
            </a:r>
          </a:p>
        </p:txBody>
      </p:sp>
      <p:sp>
        <p:nvSpPr>
          <p:cNvPr id="52" name="Овал 51"/>
          <p:cNvSpPr/>
          <p:nvPr/>
        </p:nvSpPr>
        <p:spPr>
          <a:xfrm>
            <a:off x="971550" y="5661025"/>
            <a:ext cx="215900" cy="28892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и</a:t>
            </a:r>
          </a:p>
        </p:txBody>
      </p:sp>
      <p:sp>
        <p:nvSpPr>
          <p:cNvPr id="53" name="Овал 52"/>
          <p:cNvSpPr/>
          <p:nvPr/>
        </p:nvSpPr>
        <p:spPr>
          <a:xfrm>
            <a:off x="468313" y="2133600"/>
            <a:ext cx="287337" cy="35877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2060"/>
                </a:solidFill>
              </a:rPr>
              <a:t>т</a:t>
            </a:r>
          </a:p>
        </p:txBody>
      </p:sp>
      <p:sp>
        <p:nvSpPr>
          <p:cNvPr id="54" name="Овал 53"/>
          <p:cNvSpPr/>
          <p:nvPr/>
        </p:nvSpPr>
        <p:spPr>
          <a:xfrm>
            <a:off x="2339975" y="1773238"/>
            <a:ext cx="215900" cy="36036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2060"/>
                </a:solidFill>
              </a:rPr>
              <a:t>т</a:t>
            </a:r>
          </a:p>
        </p:txBody>
      </p:sp>
      <p:sp>
        <p:nvSpPr>
          <p:cNvPr id="55" name="Овал 54"/>
          <p:cNvSpPr/>
          <p:nvPr/>
        </p:nvSpPr>
        <p:spPr>
          <a:xfrm>
            <a:off x="179388" y="2924175"/>
            <a:ext cx="215900" cy="36036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2060"/>
                </a:solidFill>
              </a:rPr>
              <a:t>к</a:t>
            </a:r>
          </a:p>
        </p:txBody>
      </p:sp>
      <p:sp>
        <p:nvSpPr>
          <p:cNvPr id="56" name="Овал 55"/>
          <p:cNvSpPr/>
          <p:nvPr/>
        </p:nvSpPr>
        <p:spPr>
          <a:xfrm>
            <a:off x="2555875" y="620713"/>
            <a:ext cx="287338" cy="36036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к</a:t>
            </a:r>
          </a:p>
        </p:txBody>
      </p:sp>
      <p:sp>
        <p:nvSpPr>
          <p:cNvPr id="57" name="Овал 56"/>
          <p:cNvSpPr/>
          <p:nvPr/>
        </p:nvSpPr>
        <p:spPr>
          <a:xfrm>
            <a:off x="1547813" y="5589588"/>
            <a:ext cx="215900" cy="36036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к</a:t>
            </a:r>
          </a:p>
        </p:txBody>
      </p:sp>
      <p:sp>
        <p:nvSpPr>
          <p:cNvPr id="58" name="Овал 57"/>
          <p:cNvSpPr/>
          <p:nvPr/>
        </p:nvSpPr>
        <p:spPr>
          <a:xfrm>
            <a:off x="468313" y="2924175"/>
            <a:ext cx="287337" cy="36036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>
                <a:solidFill>
                  <a:srgbClr val="002060"/>
                </a:solidFill>
              </a:rPr>
              <a:t>р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9" name="Овал 58"/>
          <p:cNvSpPr/>
          <p:nvPr/>
        </p:nvSpPr>
        <p:spPr>
          <a:xfrm>
            <a:off x="2555875" y="2205038"/>
            <a:ext cx="287338" cy="28733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>
                <a:solidFill>
                  <a:srgbClr val="002060"/>
                </a:solidFill>
              </a:rPr>
              <a:t>р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0" name="Овал 59"/>
          <p:cNvSpPr/>
          <p:nvPr/>
        </p:nvSpPr>
        <p:spPr>
          <a:xfrm>
            <a:off x="755650" y="1773238"/>
            <a:ext cx="215900" cy="36036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2060"/>
                </a:solidFill>
              </a:rPr>
              <a:t>с</a:t>
            </a:r>
          </a:p>
        </p:txBody>
      </p:sp>
      <p:sp>
        <p:nvSpPr>
          <p:cNvPr id="61" name="Овал 60"/>
          <p:cNvSpPr/>
          <p:nvPr/>
        </p:nvSpPr>
        <p:spPr>
          <a:xfrm>
            <a:off x="2627313" y="188913"/>
            <a:ext cx="215900" cy="36036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с</a:t>
            </a:r>
          </a:p>
        </p:txBody>
      </p:sp>
      <p:sp>
        <p:nvSpPr>
          <p:cNvPr id="62" name="Овал 61"/>
          <p:cNvSpPr/>
          <p:nvPr/>
        </p:nvSpPr>
        <p:spPr>
          <a:xfrm>
            <a:off x="1258888" y="5589588"/>
            <a:ext cx="217487" cy="36036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с</a:t>
            </a:r>
          </a:p>
        </p:txBody>
      </p:sp>
      <p:sp>
        <p:nvSpPr>
          <p:cNvPr id="63" name="Овал 62"/>
          <p:cNvSpPr/>
          <p:nvPr/>
        </p:nvSpPr>
        <p:spPr>
          <a:xfrm>
            <a:off x="755650" y="5589588"/>
            <a:ext cx="215900" cy="36036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>
                <a:solidFill>
                  <a:schemeClr val="tx1"/>
                </a:solidFill>
              </a:rPr>
              <a:t>д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4" name="Овал 63"/>
          <p:cNvSpPr/>
          <p:nvPr/>
        </p:nvSpPr>
        <p:spPr>
          <a:xfrm>
            <a:off x="1042988" y="3716338"/>
            <a:ext cx="215900" cy="36036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>
                <a:solidFill>
                  <a:srgbClr val="002060"/>
                </a:solidFill>
              </a:rPr>
              <a:t>д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5" name="Овал 64"/>
          <p:cNvSpPr/>
          <p:nvPr/>
        </p:nvSpPr>
        <p:spPr>
          <a:xfrm>
            <a:off x="1042988" y="2924175"/>
            <a:ext cx="215900" cy="43338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2060"/>
                </a:solidFill>
              </a:rPr>
              <a:t>в</a:t>
            </a:r>
          </a:p>
        </p:txBody>
      </p:sp>
      <p:sp>
        <p:nvSpPr>
          <p:cNvPr id="66" name="Овал 65"/>
          <p:cNvSpPr/>
          <p:nvPr/>
        </p:nvSpPr>
        <p:spPr>
          <a:xfrm>
            <a:off x="2555875" y="981075"/>
            <a:ext cx="287338" cy="36036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67" name="Овал 66"/>
          <p:cNvSpPr/>
          <p:nvPr/>
        </p:nvSpPr>
        <p:spPr>
          <a:xfrm>
            <a:off x="1258888" y="2924175"/>
            <a:ext cx="288925" cy="36036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2060"/>
                </a:solidFill>
              </a:rPr>
              <a:t>а</a:t>
            </a:r>
          </a:p>
        </p:txBody>
      </p:sp>
      <p:sp>
        <p:nvSpPr>
          <p:cNvPr id="68" name="Овал 67"/>
          <p:cNvSpPr/>
          <p:nvPr/>
        </p:nvSpPr>
        <p:spPr>
          <a:xfrm>
            <a:off x="1547813" y="2924175"/>
            <a:ext cx="215900" cy="36036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2060"/>
                </a:solidFill>
              </a:rPr>
              <a:t>я</a:t>
            </a:r>
          </a:p>
        </p:txBody>
      </p:sp>
      <p:sp>
        <p:nvSpPr>
          <p:cNvPr id="69" name="Овал 68"/>
          <p:cNvSpPr/>
          <p:nvPr/>
        </p:nvSpPr>
        <p:spPr>
          <a:xfrm>
            <a:off x="1042988" y="3357563"/>
            <a:ext cx="215900" cy="28733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>
                <a:solidFill>
                  <a:srgbClr val="002060"/>
                </a:solidFill>
              </a:rPr>
              <a:t>ы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0" name="Овал 69"/>
          <p:cNvSpPr/>
          <p:nvPr/>
        </p:nvSpPr>
        <p:spPr>
          <a:xfrm>
            <a:off x="2555875" y="1773238"/>
            <a:ext cx="287338" cy="36036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е</a:t>
            </a:r>
          </a:p>
        </p:txBody>
      </p:sp>
      <p:sp>
        <p:nvSpPr>
          <p:cNvPr id="71" name="Овал 70"/>
          <p:cNvSpPr/>
          <p:nvPr/>
        </p:nvSpPr>
        <p:spPr>
          <a:xfrm>
            <a:off x="1042988" y="4149725"/>
            <a:ext cx="215900" cy="28733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2060"/>
                </a:solidFill>
              </a:rPr>
              <a:t>е</a:t>
            </a:r>
          </a:p>
        </p:txBody>
      </p:sp>
      <p:sp>
        <p:nvSpPr>
          <p:cNvPr id="72" name="Овал 71"/>
          <p:cNvSpPr/>
          <p:nvPr/>
        </p:nvSpPr>
        <p:spPr>
          <a:xfrm>
            <a:off x="1042988" y="4868863"/>
            <a:ext cx="215900" cy="36036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2060"/>
                </a:solidFill>
              </a:rPr>
              <a:t>е</a:t>
            </a:r>
          </a:p>
        </p:txBody>
      </p:sp>
      <p:sp>
        <p:nvSpPr>
          <p:cNvPr id="73" name="Овал 72"/>
          <p:cNvSpPr/>
          <p:nvPr/>
        </p:nvSpPr>
        <p:spPr>
          <a:xfrm>
            <a:off x="1042988" y="4508500"/>
            <a:ext cx="215900" cy="36036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2060"/>
                </a:solidFill>
              </a:rPr>
              <a:t>л</a:t>
            </a:r>
          </a:p>
        </p:txBody>
      </p:sp>
      <p:sp>
        <p:nvSpPr>
          <p:cNvPr id="74" name="Овал 73"/>
          <p:cNvSpPr/>
          <p:nvPr/>
        </p:nvSpPr>
        <p:spPr>
          <a:xfrm>
            <a:off x="2843213" y="1773238"/>
            <a:ext cx="215900" cy="36036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2060"/>
                </a:solidFill>
              </a:rPr>
              <a:t>л</a:t>
            </a:r>
          </a:p>
        </p:txBody>
      </p:sp>
      <p:sp>
        <p:nvSpPr>
          <p:cNvPr id="75" name="Овал 74"/>
          <p:cNvSpPr/>
          <p:nvPr/>
        </p:nvSpPr>
        <p:spPr>
          <a:xfrm>
            <a:off x="1547813" y="1773238"/>
            <a:ext cx="215900" cy="36036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2060"/>
                </a:solidFill>
              </a:rPr>
              <a:t>л</a:t>
            </a:r>
          </a:p>
        </p:txBody>
      </p:sp>
      <p:sp>
        <p:nvSpPr>
          <p:cNvPr id="76" name="Овал 75"/>
          <p:cNvSpPr/>
          <p:nvPr/>
        </p:nvSpPr>
        <p:spPr>
          <a:xfrm>
            <a:off x="1042988" y="1773238"/>
            <a:ext cx="215900" cy="36036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>
                <a:solidFill>
                  <a:srgbClr val="002060"/>
                </a:solidFill>
              </a:rPr>
              <a:t>п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7" name="Овал 76"/>
          <p:cNvSpPr/>
          <p:nvPr/>
        </p:nvSpPr>
        <p:spPr>
          <a:xfrm>
            <a:off x="3132138" y="1773238"/>
            <a:ext cx="215900" cy="36036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>
                <a:solidFill>
                  <a:srgbClr val="002060"/>
                </a:solidFill>
              </a:rPr>
              <a:t>ь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9" name="Управляющая кнопка: далее 78">
            <a:hlinkClick r:id="" action="ppaction://hlinkshowjump?jump=nextslide" highlightClick="1"/>
          </p:cNvPr>
          <p:cNvSpPr/>
          <p:nvPr/>
        </p:nvSpPr>
        <p:spPr>
          <a:xfrm>
            <a:off x="8459788" y="6237288"/>
            <a:ext cx="504825" cy="287337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0" name="Прямоугольник 79">
            <a:hlinkClick r:id="rId2" action="ppaction://hlinksldjump"/>
          </p:cNvPr>
          <p:cNvSpPr/>
          <p:nvPr/>
        </p:nvSpPr>
        <p:spPr>
          <a:xfrm>
            <a:off x="5148263" y="6165850"/>
            <a:ext cx="1790700" cy="53498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На главную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>
                      <p:stCondLst>
                        <p:cond delay="0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8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1" fill="hold">
                      <p:stCondLst>
                        <p:cond delay="0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9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7" fill="hold">
                      <p:stCondLst>
                        <p:cond delay="0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0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tint val="66000"/>
                  <a:satMod val="160000"/>
                </a:schemeClr>
              </a:gs>
              <a:gs pos="50000">
                <a:schemeClr val="accent6">
                  <a:lumMod val="75000"/>
                  <a:tint val="44500"/>
                  <a:satMod val="160000"/>
                </a:schemeClr>
              </a:gs>
              <a:gs pos="100000">
                <a:schemeClr val="accent6">
                  <a:lumMod val="75000"/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285852" y="1857364"/>
            <a:ext cx="6496268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Найди пару</a:t>
            </a:r>
          </a:p>
        </p:txBody>
      </p:sp>
      <p:sp>
        <p:nvSpPr>
          <p:cNvPr id="4" name="Прямоугольник 3">
            <a:hlinkClick r:id="" action="ppaction://hlinkshowjump?jump=nextslide"/>
          </p:cNvPr>
          <p:cNvSpPr/>
          <p:nvPr/>
        </p:nvSpPr>
        <p:spPr>
          <a:xfrm>
            <a:off x="6443663" y="5876925"/>
            <a:ext cx="1790700" cy="53498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начать</a:t>
            </a:r>
          </a:p>
        </p:txBody>
      </p:sp>
      <p:sp>
        <p:nvSpPr>
          <p:cNvPr id="5" name="Прямоугольник 4">
            <a:hlinkClick r:id="rId2" action="ppaction://hlinksldjump"/>
          </p:cNvPr>
          <p:cNvSpPr/>
          <p:nvPr/>
        </p:nvSpPr>
        <p:spPr>
          <a:xfrm>
            <a:off x="3203575" y="5876925"/>
            <a:ext cx="1790700" cy="53498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На главную</a:t>
            </a:r>
          </a:p>
        </p:txBody>
      </p:sp>
      <p:pic>
        <p:nvPicPr>
          <p:cNvPr id="80902" name="Рисунок 6" descr="colec31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8138" y="3062288"/>
            <a:ext cx="249555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tint val="66000"/>
                  <a:satMod val="160000"/>
                </a:schemeClr>
              </a:gs>
              <a:gs pos="50000">
                <a:schemeClr val="accent6">
                  <a:lumMod val="75000"/>
                  <a:tint val="44500"/>
                  <a:satMod val="160000"/>
                </a:schemeClr>
              </a:gs>
              <a:gs pos="100000">
                <a:schemeClr val="accent6">
                  <a:lumMod val="75000"/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2060848"/>
            <a:ext cx="132081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винчестер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2852936"/>
            <a:ext cx="1091581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дискета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3645024"/>
            <a:ext cx="1907894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Лазерный диск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959605" y="4437112"/>
            <a:ext cx="2535886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Жесткий магнитный</a:t>
            </a:r>
            <a:endParaRPr lang="en-US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 диск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491880" y="5301208"/>
            <a:ext cx="885178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папка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164288" y="1916832"/>
            <a:ext cx="116730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дисплей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787026" y="5085184"/>
            <a:ext cx="2432076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Гибкий магнитный </a:t>
            </a:r>
            <a:endParaRPr lang="en-US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диск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732240" y="2564904"/>
            <a:ext cx="1226233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монитор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084168" y="3068960"/>
            <a:ext cx="107657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каталог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452320" y="3717032"/>
            <a:ext cx="1007968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CD-ROM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</p:txBody>
      </p:sp>
      <p:pic>
        <p:nvPicPr>
          <p:cNvPr id="81933" name="Picture 2" descr="C:\Program Files\Microsoft Office\MEDIA\CAGCAT10\j0212219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113" y="960438"/>
            <a:ext cx="2665412" cy="228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34" name="TextBox 14"/>
          <p:cNvSpPr txBox="1">
            <a:spLocks noChangeArrowheads="1"/>
          </p:cNvSpPr>
          <p:nvPr/>
        </p:nvSpPr>
        <p:spPr bwMode="auto">
          <a:xfrm>
            <a:off x="1403350" y="188913"/>
            <a:ext cx="7056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0000"/>
                </a:solidFill>
                <a:latin typeface="Calibri" pitchFamily="34" charset="0"/>
              </a:rPr>
              <a:t>У каждого слова есть синоним, при нажатии на слово его синоним исчезнет вместе с ним.</a:t>
            </a:r>
          </a:p>
        </p:txBody>
      </p:sp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8459788" y="6237288"/>
            <a:ext cx="504825" cy="406400"/>
          </a:xfrm>
          <a:prstGeom prst="actionButtonForwardNex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>
            <a:hlinkClick r:id="rId4" action="ppaction://hlinksldjump"/>
          </p:cNvPr>
          <p:cNvSpPr/>
          <p:nvPr/>
        </p:nvSpPr>
        <p:spPr>
          <a:xfrm>
            <a:off x="3071813" y="6143625"/>
            <a:ext cx="1789112" cy="53498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На главную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3.7037E-7 L 0.37014 0.02107 " pathEditMode="relative" ptsTypes="AA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74 0.02547 L 0.02187 -0.31041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" y="-1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2361 -0.32547 " pathEditMode="relative" ptsTypes="AA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3854 0 " pathEditMode="relative" ptsTypes="AA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9913 -0.11551 " pathEditMode="relative" ptsTypes="AA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9132 -0.39885 " pathEditMode="relative" ptsTypes="AA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9132 -0.40949 " pathEditMode="relative" ptsTypes="AA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8351 -0.10486 " pathEditMode="relative" ptsTypes="AA">
                                      <p:cBhvr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6.2963E-6 L 0.03941 -0.47246 " pathEditMode="relative" ptsTypes="AA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83333E-6 3.7037E-7 L -0.22067 -0.13635 " pathEditMode="relative" ptsTypes="AA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3629 -0.15741 " pathEditMode="relative" ptsTypes="AA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3941 -0.49351 " pathEditMode="relative" ptsTypes="AA">
                                      <p:cBhvr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27778E-6 -1.11111E-6 L -0.33871 0.01042 " pathEditMode="relative" ptsTypes="AA">
                                      <p:cBhvr>
                                        <p:cTn id="6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11111E-6 3.7037E-7 L -0.2599 -0.09445 " pathEditMode="relative" ptsTypes="AA">
                                      <p:cBhvr>
                                        <p:cTn id="6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9149 -0.06297 " pathEditMode="relative" ptsTypes="AA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3872 0.03148 " pathEditMode="relative" ptsTypes="AA">
                                      <p:cBhvr>
                                        <p:cTn id="7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85185E-6 L 0.25191 -0.23102 " pathEditMode="relative" ptsTypes="AA">
                                      <p:cBhvr>
                                        <p:cTn id="7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27778E-6 3.7037E-6 L -0.37015 -0.2625 " pathEditMode="relative" ptsTypes="AA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-0.02685 L -0.36216 -0.28935 " pathEditMode="relative" rAng="0" ptsTypes="AA">
                                      <p:cBhvr>
                                        <p:cTn id="8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" y="-1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5746 -0.25208 " pathEditMode="relative" ptsTypes="AA">
                                      <p:cBhvr>
                                        <p:cTn id="8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Прямоугольник 4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tint val="66000"/>
                  <a:satMod val="160000"/>
                </a:schemeClr>
              </a:gs>
              <a:gs pos="50000">
                <a:schemeClr val="accent6">
                  <a:lumMod val="75000"/>
                  <a:tint val="44500"/>
                  <a:satMod val="160000"/>
                </a:schemeClr>
              </a:gs>
              <a:gs pos="100000">
                <a:schemeClr val="accent6">
                  <a:lumMod val="75000"/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2947" name="TextBox 1"/>
          <p:cNvSpPr txBox="1">
            <a:spLocks noChangeArrowheads="1"/>
          </p:cNvSpPr>
          <p:nvPr/>
        </p:nvSpPr>
        <p:spPr bwMode="auto">
          <a:xfrm>
            <a:off x="0" y="2928938"/>
            <a:ext cx="29289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82948" name="TextBox 2"/>
          <p:cNvSpPr txBox="1">
            <a:spLocks noChangeArrowheads="1"/>
          </p:cNvSpPr>
          <p:nvPr/>
        </p:nvSpPr>
        <p:spPr bwMode="auto">
          <a:xfrm>
            <a:off x="1928813" y="3714750"/>
            <a:ext cx="15001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800">
              <a:latin typeface="Calibri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643688" y="2500313"/>
            <a:ext cx="1857375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00FF0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9358313" y="3643313"/>
            <a:ext cx="1071562" cy="2857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643563" y="4500563"/>
            <a:ext cx="2286000" cy="571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rgbClr val="002060"/>
                </a:solidFill>
              </a:rPr>
              <a:t>RAM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500188" y="3643313"/>
            <a:ext cx="1643062" cy="571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2060"/>
                </a:solidFill>
              </a:rPr>
              <a:t>ОЗУ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357938" y="2428875"/>
            <a:ext cx="2286000" cy="6429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2060"/>
                </a:solidFill>
              </a:rPr>
              <a:t>компьютер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214438" y="2071688"/>
            <a:ext cx="1500187" cy="571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2060"/>
                </a:solidFill>
              </a:rPr>
              <a:t>ЭВМ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715125" y="3429000"/>
            <a:ext cx="1643063" cy="428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2060"/>
                </a:solidFill>
              </a:rPr>
              <a:t>иконка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57188" y="2714625"/>
            <a:ext cx="2500312" cy="6429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2060"/>
                </a:solidFill>
              </a:rPr>
              <a:t>пиктограмма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3643313" y="5572125"/>
            <a:ext cx="3071812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2060"/>
                </a:solidFill>
              </a:rPr>
              <a:t>графопостроитель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1500188" y="4786313"/>
            <a:ext cx="1857375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2060"/>
                </a:solidFill>
              </a:rPr>
              <a:t>плоттер</a:t>
            </a:r>
          </a:p>
        </p:txBody>
      </p:sp>
      <p:sp>
        <p:nvSpPr>
          <p:cNvPr id="23" name="Управляющая кнопка: далее 22">
            <a:hlinkClick r:id="" action="ppaction://hlinkshowjump?jump=nextslide" highlightClick="1"/>
          </p:cNvPr>
          <p:cNvSpPr/>
          <p:nvPr/>
        </p:nvSpPr>
        <p:spPr>
          <a:xfrm>
            <a:off x="8459788" y="6237288"/>
            <a:ext cx="504825" cy="360064"/>
          </a:xfrm>
          <a:prstGeom prst="actionButtonForwardNex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82960" name="Group 5"/>
          <p:cNvGrpSpPr>
            <a:grpSpLocks noChangeAspect="1"/>
          </p:cNvGrpSpPr>
          <p:nvPr/>
        </p:nvGrpSpPr>
        <p:grpSpPr bwMode="auto">
          <a:xfrm>
            <a:off x="2357438" y="0"/>
            <a:ext cx="4071937" cy="2928938"/>
            <a:chOff x="1530" y="0"/>
            <a:chExt cx="2565" cy="1845"/>
          </a:xfrm>
        </p:grpSpPr>
        <p:sp>
          <p:nvSpPr>
            <p:cNvPr id="82962" name="AutoShape 4"/>
            <p:cNvSpPr>
              <a:spLocks noChangeAspect="1" noChangeArrowheads="1" noTextEdit="1"/>
            </p:cNvSpPr>
            <p:nvPr/>
          </p:nvSpPr>
          <p:spPr bwMode="auto">
            <a:xfrm>
              <a:off x="1530" y="0"/>
              <a:ext cx="2565" cy="1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963" name="Freeform 6"/>
            <p:cNvSpPr>
              <a:spLocks/>
            </p:cNvSpPr>
            <p:nvPr/>
          </p:nvSpPr>
          <p:spPr bwMode="auto">
            <a:xfrm>
              <a:off x="1530" y="735"/>
              <a:ext cx="1823" cy="747"/>
            </a:xfrm>
            <a:custGeom>
              <a:avLst/>
              <a:gdLst>
                <a:gd name="T0" fmla="*/ 0 w 1823"/>
                <a:gd name="T1" fmla="*/ 11 h 1493"/>
                <a:gd name="T2" fmla="*/ 0 w 1823"/>
                <a:gd name="T3" fmla="*/ 37 h 1493"/>
                <a:gd name="T4" fmla="*/ 683 w 1823"/>
                <a:gd name="T5" fmla="*/ 47 h 1493"/>
                <a:gd name="T6" fmla="*/ 1570 w 1823"/>
                <a:gd name="T7" fmla="*/ 32 h 1493"/>
                <a:gd name="T8" fmla="*/ 1823 w 1823"/>
                <a:gd name="T9" fmla="*/ 0 h 1493"/>
                <a:gd name="T10" fmla="*/ 0 w 1823"/>
                <a:gd name="T11" fmla="*/ 11 h 149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823"/>
                <a:gd name="T19" fmla="*/ 0 h 1493"/>
                <a:gd name="T20" fmla="*/ 1823 w 1823"/>
                <a:gd name="T21" fmla="*/ 1493 h 149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823" h="1493">
                  <a:moveTo>
                    <a:pt x="0" y="346"/>
                  </a:moveTo>
                  <a:lnTo>
                    <a:pt x="0" y="1165"/>
                  </a:lnTo>
                  <a:lnTo>
                    <a:pt x="683" y="1493"/>
                  </a:lnTo>
                  <a:lnTo>
                    <a:pt x="1570" y="1020"/>
                  </a:lnTo>
                  <a:lnTo>
                    <a:pt x="1823" y="0"/>
                  </a:lnTo>
                  <a:lnTo>
                    <a:pt x="0" y="346"/>
                  </a:lnTo>
                  <a:close/>
                </a:path>
              </a:pathLst>
            </a:custGeom>
            <a:solidFill>
              <a:srgbClr val="A5CEA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964" name="Freeform 7"/>
            <p:cNvSpPr>
              <a:spLocks/>
            </p:cNvSpPr>
            <p:nvPr/>
          </p:nvSpPr>
          <p:spPr bwMode="auto">
            <a:xfrm>
              <a:off x="2973" y="155"/>
              <a:ext cx="767" cy="700"/>
            </a:xfrm>
            <a:custGeom>
              <a:avLst/>
              <a:gdLst>
                <a:gd name="T0" fmla="*/ 602 w 767"/>
                <a:gd name="T1" fmla="*/ 21 h 1401"/>
                <a:gd name="T2" fmla="*/ 614 w 767"/>
                <a:gd name="T3" fmla="*/ 18 h 1401"/>
                <a:gd name="T4" fmla="*/ 614 w 767"/>
                <a:gd name="T5" fmla="*/ 15 h 1401"/>
                <a:gd name="T6" fmla="*/ 601 w 767"/>
                <a:gd name="T7" fmla="*/ 11 h 1401"/>
                <a:gd name="T8" fmla="*/ 579 w 767"/>
                <a:gd name="T9" fmla="*/ 8 h 1401"/>
                <a:gd name="T10" fmla="*/ 545 w 767"/>
                <a:gd name="T11" fmla="*/ 6 h 1401"/>
                <a:gd name="T12" fmla="*/ 504 w 767"/>
                <a:gd name="T13" fmla="*/ 3 h 1401"/>
                <a:gd name="T14" fmla="*/ 455 w 767"/>
                <a:gd name="T15" fmla="*/ 2 h 1401"/>
                <a:gd name="T16" fmla="*/ 400 w 767"/>
                <a:gd name="T17" fmla="*/ 0 h 1401"/>
                <a:gd name="T18" fmla="*/ 340 w 767"/>
                <a:gd name="T19" fmla="*/ 0 h 1401"/>
                <a:gd name="T20" fmla="*/ 277 w 767"/>
                <a:gd name="T21" fmla="*/ 0 h 1401"/>
                <a:gd name="T22" fmla="*/ 217 w 767"/>
                <a:gd name="T23" fmla="*/ 0 h 1401"/>
                <a:gd name="T24" fmla="*/ 162 w 767"/>
                <a:gd name="T25" fmla="*/ 2 h 1401"/>
                <a:gd name="T26" fmla="*/ 112 w 767"/>
                <a:gd name="T27" fmla="*/ 3 h 1401"/>
                <a:gd name="T28" fmla="*/ 71 w 767"/>
                <a:gd name="T29" fmla="*/ 6 h 1401"/>
                <a:gd name="T30" fmla="*/ 38 w 767"/>
                <a:gd name="T31" fmla="*/ 8 h 1401"/>
                <a:gd name="T32" fmla="*/ 15 w 767"/>
                <a:gd name="T33" fmla="*/ 11 h 1401"/>
                <a:gd name="T34" fmla="*/ 1 w 767"/>
                <a:gd name="T35" fmla="*/ 15 h 1401"/>
                <a:gd name="T36" fmla="*/ 1 w 767"/>
                <a:gd name="T37" fmla="*/ 18 h 1401"/>
                <a:gd name="T38" fmla="*/ 13 w 767"/>
                <a:gd name="T39" fmla="*/ 21 h 1401"/>
                <a:gd name="T40" fmla="*/ 34 w 767"/>
                <a:gd name="T41" fmla="*/ 24 h 1401"/>
                <a:gd name="T42" fmla="*/ 65 w 767"/>
                <a:gd name="T43" fmla="*/ 27 h 1401"/>
                <a:gd name="T44" fmla="*/ 103 w 767"/>
                <a:gd name="T45" fmla="*/ 29 h 1401"/>
                <a:gd name="T46" fmla="*/ 150 w 767"/>
                <a:gd name="T47" fmla="*/ 31 h 1401"/>
                <a:gd name="T48" fmla="*/ 204 w 767"/>
                <a:gd name="T49" fmla="*/ 32 h 1401"/>
                <a:gd name="T50" fmla="*/ 263 w 767"/>
                <a:gd name="T51" fmla="*/ 33 h 1401"/>
                <a:gd name="T52" fmla="*/ 301 w 767"/>
                <a:gd name="T53" fmla="*/ 33 h 1401"/>
                <a:gd name="T54" fmla="*/ 315 w 767"/>
                <a:gd name="T55" fmla="*/ 33 h 1401"/>
                <a:gd name="T56" fmla="*/ 329 w 767"/>
                <a:gd name="T57" fmla="*/ 33 h 1401"/>
                <a:gd name="T58" fmla="*/ 342 w 767"/>
                <a:gd name="T59" fmla="*/ 33 h 1401"/>
                <a:gd name="T60" fmla="*/ 314 w 767"/>
                <a:gd name="T61" fmla="*/ 38 h 1401"/>
                <a:gd name="T62" fmla="*/ 324 w 767"/>
                <a:gd name="T63" fmla="*/ 39 h 1401"/>
                <a:gd name="T64" fmla="*/ 355 w 767"/>
                <a:gd name="T65" fmla="*/ 40 h 1401"/>
                <a:gd name="T66" fmla="*/ 404 w 767"/>
                <a:gd name="T67" fmla="*/ 41 h 1401"/>
                <a:gd name="T68" fmla="*/ 465 w 767"/>
                <a:gd name="T69" fmla="*/ 43 h 1401"/>
                <a:gd name="T70" fmla="*/ 499 w 767"/>
                <a:gd name="T71" fmla="*/ 43 h 1401"/>
                <a:gd name="T72" fmla="*/ 534 w 767"/>
                <a:gd name="T73" fmla="*/ 43 h 1401"/>
                <a:gd name="T74" fmla="*/ 570 w 767"/>
                <a:gd name="T75" fmla="*/ 43 h 1401"/>
                <a:gd name="T76" fmla="*/ 602 w 767"/>
                <a:gd name="T77" fmla="*/ 42 h 1401"/>
                <a:gd name="T78" fmla="*/ 634 w 767"/>
                <a:gd name="T79" fmla="*/ 42 h 1401"/>
                <a:gd name="T80" fmla="*/ 661 w 767"/>
                <a:gd name="T81" fmla="*/ 41 h 1401"/>
                <a:gd name="T82" fmla="*/ 683 w 767"/>
                <a:gd name="T83" fmla="*/ 41 h 1401"/>
                <a:gd name="T84" fmla="*/ 700 w 767"/>
                <a:gd name="T85" fmla="*/ 40 h 1401"/>
                <a:gd name="T86" fmla="*/ 726 w 767"/>
                <a:gd name="T87" fmla="*/ 39 h 1401"/>
                <a:gd name="T88" fmla="*/ 747 w 767"/>
                <a:gd name="T89" fmla="*/ 38 h 1401"/>
                <a:gd name="T90" fmla="*/ 762 w 767"/>
                <a:gd name="T91" fmla="*/ 37 h 1401"/>
                <a:gd name="T92" fmla="*/ 767 w 767"/>
                <a:gd name="T93" fmla="*/ 36 h 140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67"/>
                <a:gd name="T142" fmla="*/ 0 h 1401"/>
                <a:gd name="T143" fmla="*/ 767 w 767"/>
                <a:gd name="T144" fmla="*/ 1401 h 140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67" h="1401">
                  <a:moveTo>
                    <a:pt x="592" y="742"/>
                  </a:moveTo>
                  <a:lnTo>
                    <a:pt x="602" y="692"/>
                  </a:lnTo>
                  <a:lnTo>
                    <a:pt x="610" y="642"/>
                  </a:lnTo>
                  <a:lnTo>
                    <a:pt x="614" y="589"/>
                  </a:lnTo>
                  <a:lnTo>
                    <a:pt x="615" y="536"/>
                  </a:lnTo>
                  <a:lnTo>
                    <a:pt x="614" y="481"/>
                  </a:lnTo>
                  <a:lnTo>
                    <a:pt x="609" y="427"/>
                  </a:lnTo>
                  <a:lnTo>
                    <a:pt x="601" y="376"/>
                  </a:lnTo>
                  <a:lnTo>
                    <a:pt x="592" y="328"/>
                  </a:lnTo>
                  <a:lnTo>
                    <a:pt x="579" y="280"/>
                  </a:lnTo>
                  <a:lnTo>
                    <a:pt x="563" y="236"/>
                  </a:lnTo>
                  <a:lnTo>
                    <a:pt x="545" y="195"/>
                  </a:lnTo>
                  <a:lnTo>
                    <a:pt x="525" y="157"/>
                  </a:lnTo>
                  <a:lnTo>
                    <a:pt x="504" y="122"/>
                  </a:lnTo>
                  <a:lnTo>
                    <a:pt x="479" y="92"/>
                  </a:lnTo>
                  <a:lnTo>
                    <a:pt x="455" y="65"/>
                  </a:lnTo>
                  <a:lnTo>
                    <a:pt x="429" y="43"/>
                  </a:lnTo>
                  <a:lnTo>
                    <a:pt x="400" y="24"/>
                  </a:lnTo>
                  <a:lnTo>
                    <a:pt x="370" y="11"/>
                  </a:lnTo>
                  <a:lnTo>
                    <a:pt x="340" y="2"/>
                  </a:lnTo>
                  <a:lnTo>
                    <a:pt x="308" y="0"/>
                  </a:lnTo>
                  <a:lnTo>
                    <a:pt x="277" y="2"/>
                  </a:lnTo>
                  <a:lnTo>
                    <a:pt x="247" y="11"/>
                  </a:lnTo>
                  <a:lnTo>
                    <a:pt x="217" y="24"/>
                  </a:lnTo>
                  <a:lnTo>
                    <a:pt x="188" y="43"/>
                  </a:lnTo>
                  <a:lnTo>
                    <a:pt x="162" y="65"/>
                  </a:lnTo>
                  <a:lnTo>
                    <a:pt x="136" y="92"/>
                  </a:lnTo>
                  <a:lnTo>
                    <a:pt x="112" y="122"/>
                  </a:lnTo>
                  <a:lnTo>
                    <a:pt x="90" y="157"/>
                  </a:lnTo>
                  <a:lnTo>
                    <a:pt x="71" y="195"/>
                  </a:lnTo>
                  <a:lnTo>
                    <a:pt x="52" y="236"/>
                  </a:lnTo>
                  <a:lnTo>
                    <a:pt x="38" y="280"/>
                  </a:lnTo>
                  <a:lnTo>
                    <a:pt x="25" y="328"/>
                  </a:lnTo>
                  <a:lnTo>
                    <a:pt x="15" y="376"/>
                  </a:lnTo>
                  <a:lnTo>
                    <a:pt x="7" y="427"/>
                  </a:lnTo>
                  <a:lnTo>
                    <a:pt x="1" y="481"/>
                  </a:lnTo>
                  <a:lnTo>
                    <a:pt x="0" y="536"/>
                  </a:lnTo>
                  <a:lnTo>
                    <a:pt x="1" y="591"/>
                  </a:lnTo>
                  <a:lnTo>
                    <a:pt x="5" y="642"/>
                  </a:lnTo>
                  <a:lnTo>
                    <a:pt x="13" y="694"/>
                  </a:lnTo>
                  <a:lnTo>
                    <a:pt x="22" y="744"/>
                  </a:lnTo>
                  <a:lnTo>
                    <a:pt x="34" y="790"/>
                  </a:lnTo>
                  <a:lnTo>
                    <a:pt x="48" y="834"/>
                  </a:lnTo>
                  <a:lnTo>
                    <a:pt x="65" y="876"/>
                  </a:lnTo>
                  <a:lnTo>
                    <a:pt x="84" y="913"/>
                  </a:lnTo>
                  <a:lnTo>
                    <a:pt x="103" y="948"/>
                  </a:lnTo>
                  <a:lnTo>
                    <a:pt x="127" y="979"/>
                  </a:lnTo>
                  <a:lnTo>
                    <a:pt x="150" y="1007"/>
                  </a:lnTo>
                  <a:lnTo>
                    <a:pt x="176" y="1029"/>
                  </a:lnTo>
                  <a:lnTo>
                    <a:pt x="204" y="1047"/>
                  </a:lnTo>
                  <a:lnTo>
                    <a:pt x="233" y="1060"/>
                  </a:lnTo>
                  <a:lnTo>
                    <a:pt x="263" y="1068"/>
                  </a:lnTo>
                  <a:lnTo>
                    <a:pt x="294" y="1071"/>
                  </a:lnTo>
                  <a:lnTo>
                    <a:pt x="301" y="1071"/>
                  </a:lnTo>
                  <a:lnTo>
                    <a:pt x="307" y="1069"/>
                  </a:lnTo>
                  <a:lnTo>
                    <a:pt x="315" y="1069"/>
                  </a:lnTo>
                  <a:lnTo>
                    <a:pt x="321" y="1068"/>
                  </a:lnTo>
                  <a:lnTo>
                    <a:pt x="329" y="1066"/>
                  </a:lnTo>
                  <a:lnTo>
                    <a:pt x="336" y="1064"/>
                  </a:lnTo>
                  <a:lnTo>
                    <a:pt x="342" y="1062"/>
                  </a:lnTo>
                  <a:lnTo>
                    <a:pt x="349" y="1060"/>
                  </a:lnTo>
                  <a:lnTo>
                    <a:pt x="314" y="1244"/>
                  </a:lnTo>
                  <a:lnTo>
                    <a:pt x="316" y="1248"/>
                  </a:lnTo>
                  <a:lnTo>
                    <a:pt x="324" y="1257"/>
                  </a:lnTo>
                  <a:lnTo>
                    <a:pt x="338" y="1274"/>
                  </a:lnTo>
                  <a:lnTo>
                    <a:pt x="355" y="1292"/>
                  </a:lnTo>
                  <a:lnTo>
                    <a:pt x="378" y="1314"/>
                  </a:lnTo>
                  <a:lnTo>
                    <a:pt x="404" y="1338"/>
                  </a:lnTo>
                  <a:lnTo>
                    <a:pt x="432" y="1362"/>
                  </a:lnTo>
                  <a:lnTo>
                    <a:pt x="465" y="1384"/>
                  </a:lnTo>
                  <a:lnTo>
                    <a:pt x="482" y="1393"/>
                  </a:lnTo>
                  <a:lnTo>
                    <a:pt x="499" y="1399"/>
                  </a:lnTo>
                  <a:lnTo>
                    <a:pt x="517" y="1401"/>
                  </a:lnTo>
                  <a:lnTo>
                    <a:pt x="534" y="1399"/>
                  </a:lnTo>
                  <a:lnTo>
                    <a:pt x="553" y="1395"/>
                  </a:lnTo>
                  <a:lnTo>
                    <a:pt x="570" y="1390"/>
                  </a:lnTo>
                  <a:lnTo>
                    <a:pt x="587" y="1382"/>
                  </a:lnTo>
                  <a:lnTo>
                    <a:pt x="602" y="1373"/>
                  </a:lnTo>
                  <a:lnTo>
                    <a:pt x="618" y="1364"/>
                  </a:lnTo>
                  <a:lnTo>
                    <a:pt x="634" y="1353"/>
                  </a:lnTo>
                  <a:lnTo>
                    <a:pt x="648" y="1342"/>
                  </a:lnTo>
                  <a:lnTo>
                    <a:pt x="661" y="1333"/>
                  </a:lnTo>
                  <a:lnTo>
                    <a:pt x="673" y="1323"/>
                  </a:lnTo>
                  <a:lnTo>
                    <a:pt x="683" y="1316"/>
                  </a:lnTo>
                  <a:lnTo>
                    <a:pt x="692" y="1309"/>
                  </a:lnTo>
                  <a:lnTo>
                    <a:pt x="700" y="1305"/>
                  </a:lnTo>
                  <a:lnTo>
                    <a:pt x="713" y="1294"/>
                  </a:lnTo>
                  <a:lnTo>
                    <a:pt x="726" y="1277"/>
                  </a:lnTo>
                  <a:lnTo>
                    <a:pt x="737" y="1255"/>
                  </a:lnTo>
                  <a:lnTo>
                    <a:pt x="747" y="1231"/>
                  </a:lnTo>
                  <a:lnTo>
                    <a:pt x="755" y="1207"/>
                  </a:lnTo>
                  <a:lnTo>
                    <a:pt x="762" y="1187"/>
                  </a:lnTo>
                  <a:lnTo>
                    <a:pt x="765" y="1174"/>
                  </a:lnTo>
                  <a:lnTo>
                    <a:pt x="767" y="1169"/>
                  </a:lnTo>
                  <a:lnTo>
                    <a:pt x="592" y="742"/>
                  </a:lnTo>
                  <a:close/>
                </a:path>
              </a:pathLst>
            </a:custGeom>
            <a:solidFill>
              <a:srgbClr val="F2CC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965" name="Freeform 8"/>
            <p:cNvSpPr>
              <a:spLocks/>
            </p:cNvSpPr>
            <p:nvPr/>
          </p:nvSpPr>
          <p:spPr bwMode="auto">
            <a:xfrm>
              <a:off x="2980" y="3"/>
              <a:ext cx="1114" cy="637"/>
            </a:xfrm>
            <a:custGeom>
              <a:avLst/>
              <a:gdLst>
                <a:gd name="T0" fmla="*/ 1107 w 1114"/>
                <a:gd name="T1" fmla="*/ 18 h 1273"/>
                <a:gd name="T2" fmla="*/ 1090 w 1114"/>
                <a:gd name="T3" fmla="*/ 16 h 1273"/>
                <a:gd name="T4" fmla="*/ 1065 w 1114"/>
                <a:gd name="T5" fmla="*/ 13 h 1273"/>
                <a:gd name="T6" fmla="*/ 1020 w 1114"/>
                <a:gd name="T7" fmla="*/ 10 h 1273"/>
                <a:gd name="T8" fmla="*/ 964 w 1114"/>
                <a:gd name="T9" fmla="*/ 8 h 1273"/>
                <a:gd name="T10" fmla="*/ 886 w 1114"/>
                <a:gd name="T11" fmla="*/ 8 h 1273"/>
                <a:gd name="T12" fmla="*/ 816 w 1114"/>
                <a:gd name="T13" fmla="*/ 8 h 1273"/>
                <a:gd name="T14" fmla="*/ 753 w 1114"/>
                <a:gd name="T15" fmla="*/ 9 h 1273"/>
                <a:gd name="T16" fmla="*/ 705 w 1114"/>
                <a:gd name="T17" fmla="*/ 7 h 1273"/>
                <a:gd name="T18" fmla="*/ 638 w 1114"/>
                <a:gd name="T19" fmla="*/ 4 h 1273"/>
                <a:gd name="T20" fmla="*/ 551 w 1114"/>
                <a:gd name="T21" fmla="*/ 2 h 1273"/>
                <a:gd name="T22" fmla="*/ 489 w 1114"/>
                <a:gd name="T23" fmla="*/ 1 h 1273"/>
                <a:gd name="T24" fmla="*/ 425 w 1114"/>
                <a:gd name="T25" fmla="*/ 0 h 1273"/>
                <a:gd name="T26" fmla="*/ 359 w 1114"/>
                <a:gd name="T27" fmla="*/ 1 h 1273"/>
                <a:gd name="T28" fmla="*/ 300 w 1114"/>
                <a:gd name="T29" fmla="*/ 1 h 1273"/>
                <a:gd name="T30" fmla="*/ 247 w 1114"/>
                <a:gd name="T31" fmla="*/ 1 h 1273"/>
                <a:gd name="T32" fmla="*/ 198 w 1114"/>
                <a:gd name="T33" fmla="*/ 2 h 1273"/>
                <a:gd name="T34" fmla="*/ 156 w 1114"/>
                <a:gd name="T35" fmla="*/ 2 h 1273"/>
                <a:gd name="T36" fmla="*/ 120 w 1114"/>
                <a:gd name="T37" fmla="*/ 3 h 1273"/>
                <a:gd name="T38" fmla="*/ 45 w 1114"/>
                <a:gd name="T39" fmla="*/ 5 h 1273"/>
                <a:gd name="T40" fmla="*/ 6 w 1114"/>
                <a:gd name="T41" fmla="*/ 8 h 1273"/>
                <a:gd name="T42" fmla="*/ 1 w 1114"/>
                <a:gd name="T43" fmla="*/ 12 h 1273"/>
                <a:gd name="T44" fmla="*/ 26 w 1114"/>
                <a:gd name="T45" fmla="*/ 15 h 1273"/>
                <a:gd name="T46" fmla="*/ 77 w 1114"/>
                <a:gd name="T47" fmla="*/ 17 h 1273"/>
                <a:gd name="T48" fmla="*/ 151 w 1114"/>
                <a:gd name="T49" fmla="*/ 19 h 1273"/>
                <a:gd name="T50" fmla="*/ 248 w 1114"/>
                <a:gd name="T51" fmla="*/ 20 h 1273"/>
                <a:gd name="T52" fmla="*/ 361 w 1114"/>
                <a:gd name="T53" fmla="*/ 21 h 1273"/>
                <a:gd name="T54" fmla="*/ 406 w 1114"/>
                <a:gd name="T55" fmla="*/ 21 h 1273"/>
                <a:gd name="T56" fmla="*/ 450 w 1114"/>
                <a:gd name="T57" fmla="*/ 23 h 1273"/>
                <a:gd name="T58" fmla="*/ 476 w 1114"/>
                <a:gd name="T59" fmla="*/ 31 h 1273"/>
                <a:gd name="T60" fmla="*/ 491 w 1114"/>
                <a:gd name="T61" fmla="*/ 32 h 1273"/>
                <a:gd name="T62" fmla="*/ 536 w 1114"/>
                <a:gd name="T63" fmla="*/ 35 h 1273"/>
                <a:gd name="T64" fmla="*/ 611 w 1114"/>
                <a:gd name="T65" fmla="*/ 39 h 1273"/>
                <a:gd name="T66" fmla="*/ 676 w 1114"/>
                <a:gd name="T67" fmla="*/ 40 h 1273"/>
                <a:gd name="T68" fmla="*/ 734 w 1114"/>
                <a:gd name="T69" fmla="*/ 40 h 1273"/>
                <a:gd name="T70" fmla="*/ 781 w 1114"/>
                <a:gd name="T71" fmla="*/ 37 h 1273"/>
                <a:gd name="T72" fmla="*/ 787 w 1114"/>
                <a:gd name="T73" fmla="*/ 35 h 1273"/>
                <a:gd name="T74" fmla="*/ 782 w 1114"/>
                <a:gd name="T75" fmla="*/ 33 h 1273"/>
                <a:gd name="T76" fmla="*/ 804 w 1114"/>
                <a:gd name="T77" fmla="*/ 34 h 1273"/>
                <a:gd name="T78" fmla="*/ 856 w 1114"/>
                <a:gd name="T79" fmla="*/ 35 h 1273"/>
                <a:gd name="T80" fmla="*/ 918 w 1114"/>
                <a:gd name="T81" fmla="*/ 35 h 1273"/>
                <a:gd name="T82" fmla="*/ 1004 w 1114"/>
                <a:gd name="T83" fmla="*/ 33 h 1273"/>
                <a:gd name="T84" fmla="*/ 1081 w 1114"/>
                <a:gd name="T85" fmla="*/ 30 h 1273"/>
                <a:gd name="T86" fmla="*/ 1111 w 1114"/>
                <a:gd name="T87" fmla="*/ 24 h 1273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114"/>
                <a:gd name="T133" fmla="*/ 0 h 1273"/>
                <a:gd name="T134" fmla="*/ 1114 w 1114"/>
                <a:gd name="T135" fmla="*/ 1273 h 1273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114" h="1273">
                  <a:moveTo>
                    <a:pt x="1112" y="647"/>
                  </a:moveTo>
                  <a:lnTo>
                    <a:pt x="1110" y="611"/>
                  </a:lnTo>
                  <a:lnTo>
                    <a:pt x="1107" y="576"/>
                  </a:lnTo>
                  <a:lnTo>
                    <a:pt x="1102" y="544"/>
                  </a:lnTo>
                  <a:lnTo>
                    <a:pt x="1097" y="513"/>
                  </a:lnTo>
                  <a:lnTo>
                    <a:pt x="1090" y="484"/>
                  </a:lnTo>
                  <a:lnTo>
                    <a:pt x="1082" y="458"/>
                  </a:lnTo>
                  <a:lnTo>
                    <a:pt x="1075" y="434"/>
                  </a:lnTo>
                  <a:lnTo>
                    <a:pt x="1065" y="412"/>
                  </a:lnTo>
                  <a:lnTo>
                    <a:pt x="1050" y="379"/>
                  </a:lnTo>
                  <a:lnTo>
                    <a:pt x="1035" y="347"/>
                  </a:lnTo>
                  <a:lnTo>
                    <a:pt x="1020" y="318"/>
                  </a:lnTo>
                  <a:lnTo>
                    <a:pt x="1004" y="292"/>
                  </a:lnTo>
                  <a:lnTo>
                    <a:pt x="986" y="272"/>
                  </a:lnTo>
                  <a:lnTo>
                    <a:pt x="964" y="253"/>
                  </a:lnTo>
                  <a:lnTo>
                    <a:pt x="939" y="239"/>
                  </a:lnTo>
                  <a:lnTo>
                    <a:pt x="910" y="230"/>
                  </a:lnTo>
                  <a:lnTo>
                    <a:pt x="886" y="228"/>
                  </a:lnTo>
                  <a:lnTo>
                    <a:pt x="863" y="230"/>
                  </a:lnTo>
                  <a:lnTo>
                    <a:pt x="839" y="233"/>
                  </a:lnTo>
                  <a:lnTo>
                    <a:pt x="816" y="239"/>
                  </a:lnTo>
                  <a:lnTo>
                    <a:pt x="794" y="246"/>
                  </a:lnTo>
                  <a:lnTo>
                    <a:pt x="773" y="252"/>
                  </a:lnTo>
                  <a:lnTo>
                    <a:pt x="753" y="257"/>
                  </a:lnTo>
                  <a:lnTo>
                    <a:pt x="738" y="261"/>
                  </a:lnTo>
                  <a:lnTo>
                    <a:pt x="723" y="230"/>
                  </a:lnTo>
                  <a:lnTo>
                    <a:pt x="705" y="198"/>
                  </a:lnTo>
                  <a:lnTo>
                    <a:pt x="685" y="167"/>
                  </a:lnTo>
                  <a:lnTo>
                    <a:pt x="663" y="138"/>
                  </a:lnTo>
                  <a:lnTo>
                    <a:pt x="638" y="110"/>
                  </a:lnTo>
                  <a:lnTo>
                    <a:pt x="611" y="84"/>
                  </a:lnTo>
                  <a:lnTo>
                    <a:pt x="582" y="60"/>
                  </a:lnTo>
                  <a:lnTo>
                    <a:pt x="551" y="40"/>
                  </a:lnTo>
                  <a:lnTo>
                    <a:pt x="531" y="29"/>
                  </a:lnTo>
                  <a:lnTo>
                    <a:pt x="510" y="20"/>
                  </a:lnTo>
                  <a:lnTo>
                    <a:pt x="489" y="12"/>
                  </a:lnTo>
                  <a:lnTo>
                    <a:pt x="469" y="7"/>
                  </a:lnTo>
                  <a:lnTo>
                    <a:pt x="448" y="1"/>
                  </a:lnTo>
                  <a:lnTo>
                    <a:pt x="425" y="0"/>
                  </a:lnTo>
                  <a:lnTo>
                    <a:pt x="402" y="0"/>
                  </a:lnTo>
                  <a:lnTo>
                    <a:pt x="380" y="1"/>
                  </a:lnTo>
                  <a:lnTo>
                    <a:pt x="359" y="3"/>
                  </a:lnTo>
                  <a:lnTo>
                    <a:pt x="338" y="7"/>
                  </a:lnTo>
                  <a:lnTo>
                    <a:pt x="318" y="11"/>
                  </a:lnTo>
                  <a:lnTo>
                    <a:pt x="300" y="14"/>
                  </a:lnTo>
                  <a:lnTo>
                    <a:pt x="282" y="18"/>
                  </a:lnTo>
                  <a:lnTo>
                    <a:pt x="263" y="22"/>
                  </a:lnTo>
                  <a:lnTo>
                    <a:pt x="247" y="25"/>
                  </a:lnTo>
                  <a:lnTo>
                    <a:pt x="230" y="31"/>
                  </a:lnTo>
                  <a:lnTo>
                    <a:pt x="214" y="36"/>
                  </a:lnTo>
                  <a:lnTo>
                    <a:pt x="198" y="42"/>
                  </a:lnTo>
                  <a:lnTo>
                    <a:pt x="184" y="47"/>
                  </a:lnTo>
                  <a:lnTo>
                    <a:pt x="169" y="53"/>
                  </a:lnTo>
                  <a:lnTo>
                    <a:pt x="156" y="58"/>
                  </a:lnTo>
                  <a:lnTo>
                    <a:pt x="143" y="66"/>
                  </a:lnTo>
                  <a:lnTo>
                    <a:pt x="132" y="73"/>
                  </a:lnTo>
                  <a:lnTo>
                    <a:pt x="120" y="80"/>
                  </a:lnTo>
                  <a:lnTo>
                    <a:pt x="91" y="103"/>
                  </a:lnTo>
                  <a:lnTo>
                    <a:pt x="66" y="127"/>
                  </a:lnTo>
                  <a:lnTo>
                    <a:pt x="45" y="154"/>
                  </a:lnTo>
                  <a:lnTo>
                    <a:pt x="28" y="184"/>
                  </a:lnTo>
                  <a:lnTo>
                    <a:pt x="15" y="217"/>
                  </a:lnTo>
                  <a:lnTo>
                    <a:pt x="6" y="253"/>
                  </a:lnTo>
                  <a:lnTo>
                    <a:pt x="1" y="292"/>
                  </a:lnTo>
                  <a:lnTo>
                    <a:pt x="0" y="333"/>
                  </a:lnTo>
                  <a:lnTo>
                    <a:pt x="1" y="368"/>
                  </a:lnTo>
                  <a:lnTo>
                    <a:pt x="6" y="401"/>
                  </a:lnTo>
                  <a:lnTo>
                    <a:pt x="14" y="432"/>
                  </a:lnTo>
                  <a:lnTo>
                    <a:pt x="26" y="460"/>
                  </a:lnTo>
                  <a:lnTo>
                    <a:pt x="40" y="485"/>
                  </a:lnTo>
                  <a:lnTo>
                    <a:pt x="57" y="509"/>
                  </a:lnTo>
                  <a:lnTo>
                    <a:pt x="77" y="530"/>
                  </a:lnTo>
                  <a:lnTo>
                    <a:pt x="99" y="548"/>
                  </a:lnTo>
                  <a:lnTo>
                    <a:pt x="124" y="566"/>
                  </a:lnTo>
                  <a:lnTo>
                    <a:pt x="151" y="581"/>
                  </a:lnTo>
                  <a:lnTo>
                    <a:pt x="181" y="596"/>
                  </a:lnTo>
                  <a:lnTo>
                    <a:pt x="214" y="609"/>
                  </a:lnTo>
                  <a:lnTo>
                    <a:pt x="248" y="620"/>
                  </a:lnTo>
                  <a:lnTo>
                    <a:pt x="283" y="629"/>
                  </a:lnTo>
                  <a:lnTo>
                    <a:pt x="322" y="638"/>
                  </a:lnTo>
                  <a:lnTo>
                    <a:pt x="361" y="647"/>
                  </a:lnTo>
                  <a:lnTo>
                    <a:pt x="373" y="651"/>
                  </a:lnTo>
                  <a:lnTo>
                    <a:pt x="389" y="658"/>
                  </a:lnTo>
                  <a:lnTo>
                    <a:pt x="406" y="668"/>
                  </a:lnTo>
                  <a:lnTo>
                    <a:pt x="423" y="680"/>
                  </a:lnTo>
                  <a:lnTo>
                    <a:pt x="437" y="695"/>
                  </a:lnTo>
                  <a:lnTo>
                    <a:pt x="450" y="710"/>
                  </a:lnTo>
                  <a:lnTo>
                    <a:pt x="458" y="726"/>
                  </a:lnTo>
                  <a:lnTo>
                    <a:pt x="461" y="745"/>
                  </a:lnTo>
                  <a:lnTo>
                    <a:pt x="476" y="962"/>
                  </a:lnTo>
                  <a:lnTo>
                    <a:pt x="478" y="968"/>
                  </a:lnTo>
                  <a:lnTo>
                    <a:pt x="483" y="986"/>
                  </a:lnTo>
                  <a:lnTo>
                    <a:pt x="491" y="1012"/>
                  </a:lnTo>
                  <a:lnTo>
                    <a:pt x="504" y="1045"/>
                  </a:lnTo>
                  <a:lnTo>
                    <a:pt x="518" y="1082"/>
                  </a:lnTo>
                  <a:lnTo>
                    <a:pt x="536" y="1120"/>
                  </a:lnTo>
                  <a:lnTo>
                    <a:pt x="559" y="1157"/>
                  </a:lnTo>
                  <a:lnTo>
                    <a:pt x="585" y="1192"/>
                  </a:lnTo>
                  <a:lnTo>
                    <a:pt x="611" y="1222"/>
                  </a:lnTo>
                  <a:lnTo>
                    <a:pt x="634" y="1244"/>
                  </a:lnTo>
                  <a:lnTo>
                    <a:pt x="655" y="1260"/>
                  </a:lnTo>
                  <a:lnTo>
                    <a:pt x="676" y="1271"/>
                  </a:lnTo>
                  <a:lnTo>
                    <a:pt x="696" y="1273"/>
                  </a:lnTo>
                  <a:lnTo>
                    <a:pt x="714" y="1268"/>
                  </a:lnTo>
                  <a:lnTo>
                    <a:pt x="734" y="1257"/>
                  </a:lnTo>
                  <a:lnTo>
                    <a:pt x="753" y="1234"/>
                  </a:lnTo>
                  <a:lnTo>
                    <a:pt x="770" y="1207"/>
                  </a:lnTo>
                  <a:lnTo>
                    <a:pt x="781" y="1177"/>
                  </a:lnTo>
                  <a:lnTo>
                    <a:pt x="786" y="1146"/>
                  </a:lnTo>
                  <a:lnTo>
                    <a:pt x="788" y="1117"/>
                  </a:lnTo>
                  <a:lnTo>
                    <a:pt x="787" y="1091"/>
                  </a:lnTo>
                  <a:lnTo>
                    <a:pt x="785" y="1069"/>
                  </a:lnTo>
                  <a:lnTo>
                    <a:pt x="783" y="1056"/>
                  </a:lnTo>
                  <a:lnTo>
                    <a:pt x="782" y="1050"/>
                  </a:lnTo>
                  <a:lnTo>
                    <a:pt x="785" y="1054"/>
                  </a:lnTo>
                  <a:lnTo>
                    <a:pt x="792" y="1061"/>
                  </a:lnTo>
                  <a:lnTo>
                    <a:pt x="804" y="1074"/>
                  </a:lnTo>
                  <a:lnTo>
                    <a:pt x="820" y="1087"/>
                  </a:lnTo>
                  <a:lnTo>
                    <a:pt x="837" y="1100"/>
                  </a:lnTo>
                  <a:lnTo>
                    <a:pt x="856" y="1111"/>
                  </a:lnTo>
                  <a:lnTo>
                    <a:pt x="876" y="1118"/>
                  </a:lnTo>
                  <a:lnTo>
                    <a:pt x="896" y="1120"/>
                  </a:lnTo>
                  <a:lnTo>
                    <a:pt x="918" y="1115"/>
                  </a:lnTo>
                  <a:lnTo>
                    <a:pt x="945" y="1100"/>
                  </a:lnTo>
                  <a:lnTo>
                    <a:pt x="974" y="1080"/>
                  </a:lnTo>
                  <a:lnTo>
                    <a:pt x="1004" y="1054"/>
                  </a:lnTo>
                  <a:lnTo>
                    <a:pt x="1033" y="1019"/>
                  </a:lnTo>
                  <a:lnTo>
                    <a:pt x="1059" y="979"/>
                  </a:lnTo>
                  <a:lnTo>
                    <a:pt x="1081" y="931"/>
                  </a:lnTo>
                  <a:lnTo>
                    <a:pt x="1095" y="877"/>
                  </a:lnTo>
                  <a:lnTo>
                    <a:pt x="1105" y="817"/>
                  </a:lnTo>
                  <a:lnTo>
                    <a:pt x="1111" y="756"/>
                  </a:lnTo>
                  <a:lnTo>
                    <a:pt x="1114" y="701"/>
                  </a:lnTo>
                  <a:lnTo>
                    <a:pt x="1112" y="647"/>
                  </a:lnTo>
                  <a:close/>
                </a:path>
              </a:pathLst>
            </a:custGeom>
            <a:solidFill>
              <a:srgbClr val="66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966" name="Freeform 9"/>
            <p:cNvSpPr>
              <a:spLocks/>
            </p:cNvSpPr>
            <p:nvPr/>
          </p:nvSpPr>
          <p:spPr bwMode="auto">
            <a:xfrm>
              <a:off x="2094" y="1459"/>
              <a:ext cx="1531" cy="369"/>
            </a:xfrm>
            <a:custGeom>
              <a:avLst/>
              <a:gdLst>
                <a:gd name="T0" fmla="*/ 22 w 1531"/>
                <a:gd name="T1" fmla="*/ 24 h 736"/>
                <a:gd name="T2" fmla="*/ 1531 w 1531"/>
                <a:gd name="T3" fmla="*/ 24 h 736"/>
                <a:gd name="T4" fmla="*/ 1199 w 1531"/>
                <a:gd name="T5" fmla="*/ 5 h 736"/>
                <a:gd name="T6" fmla="*/ 1198 w 1531"/>
                <a:gd name="T7" fmla="*/ 5 h 736"/>
                <a:gd name="T8" fmla="*/ 1191 w 1531"/>
                <a:gd name="T9" fmla="*/ 5 h 736"/>
                <a:gd name="T10" fmla="*/ 1182 w 1531"/>
                <a:gd name="T11" fmla="*/ 4 h 736"/>
                <a:gd name="T12" fmla="*/ 1170 w 1531"/>
                <a:gd name="T13" fmla="*/ 4 h 736"/>
                <a:gd name="T14" fmla="*/ 1155 w 1531"/>
                <a:gd name="T15" fmla="*/ 4 h 736"/>
                <a:gd name="T16" fmla="*/ 1136 w 1531"/>
                <a:gd name="T17" fmla="*/ 4 h 736"/>
                <a:gd name="T18" fmla="*/ 1117 w 1531"/>
                <a:gd name="T19" fmla="*/ 4 h 736"/>
                <a:gd name="T20" fmla="*/ 1093 w 1531"/>
                <a:gd name="T21" fmla="*/ 4 h 736"/>
                <a:gd name="T22" fmla="*/ 1067 w 1531"/>
                <a:gd name="T23" fmla="*/ 4 h 736"/>
                <a:gd name="T24" fmla="*/ 1040 w 1531"/>
                <a:gd name="T25" fmla="*/ 3 h 736"/>
                <a:gd name="T26" fmla="*/ 1011 w 1531"/>
                <a:gd name="T27" fmla="*/ 3 h 736"/>
                <a:gd name="T28" fmla="*/ 980 w 1531"/>
                <a:gd name="T29" fmla="*/ 3 h 736"/>
                <a:gd name="T30" fmla="*/ 947 w 1531"/>
                <a:gd name="T31" fmla="*/ 3 h 736"/>
                <a:gd name="T32" fmla="*/ 913 w 1531"/>
                <a:gd name="T33" fmla="*/ 2 h 736"/>
                <a:gd name="T34" fmla="*/ 879 w 1531"/>
                <a:gd name="T35" fmla="*/ 2 h 736"/>
                <a:gd name="T36" fmla="*/ 844 w 1531"/>
                <a:gd name="T37" fmla="*/ 2 h 736"/>
                <a:gd name="T38" fmla="*/ 807 w 1531"/>
                <a:gd name="T39" fmla="*/ 2 h 736"/>
                <a:gd name="T40" fmla="*/ 771 w 1531"/>
                <a:gd name="T41" fmla="*/ 1 h 736"/>
                <a:gd name="T42" fmla="*/ 734 w 1531"/>
                <a:gd name="T43" fmla="*/ 1 h 736"/>
                <a:gd name="T44" fmla="*/ 698 w 1531"/>
                <a:gd name="T45" fmla="*/ 1 h 736"/>
                <a:gd name="T46" fmla="*/ 661 w 1531"/>
                <a:gd name="T47" fmla="*/ 1 h 736"/>
                <a:gd name="T48" fmla="*/ 624 w 1531"/>
                <a:gd name="T49" fmla="*/ 1 h 736"/>
                <a:gd name="T50" fmla="*/ 589 w 1531"/>
                <a:gd name="T51" fmla="*/ 1 h 736"/>
                <a:gd name="T52" fmla="*/ 554 w 1531"/>
                <a:gd name="T53" fmla="*/ 1 h 736"/>
                <a:gd name="T54" fmla="*/ 521 w 1531"/>
                <a:gd name="T55" fmla="*/ 1 h 736"/>
                <a:gd name="T56" fmla="*/ 489 w 1531"/>
                <a:gd name="T57" fmla="*/ 0 h 736"/>
                <a:gd name="T58" fmla="*/ 457 w 1531"/>
                <a:gd name="T59" fmla="*/ 1 h 736"/>
                <a:gd name="T60" fmla="*/ 427 w 1531"/>
                <a:gd name="T61" fmla="*/ 1 h 736"/>
                <a:gd name="T62" fmla="*/ 400 w 1531"/>
                <a:gd name="T63" fmla="*/ 1 h 736"/>
                <a:gd name="T64" fmla="*/ 374 w 1531"/>
                <a:gd name="T65" fmla="*/ 1 h 736"/>
                <a:gd name="T66" fmla="*/ 350 w 1531"/>
                <a:gd name="T67" fmla="*/ 1 h 736"/>
                <a:gd name="T68" fmla="*/ 329 w 1531"/>
                <a:gd name="T69" fmla="*/ 1 h 736"/>
                <a:gd name="T70" fmla="*/ 314 w 1531"/>
                <a:gd name="T71" fmla="*/ 1 h 736"/>
                <a:gd name="T72" fmla="*/ 298 w 1531"/>
                <a:gd name="T73" fmla="*/ 2 h 736"/>
                <a:gd name="T74" fmla="*/ 281 w 1531"/>
                <a:gd name="T75" fmla="*/ 2 h 736"/>
                <a:gd name="T76" fmla="*/ 263 w 1531"/>
                <a:gd name="T77" fmla="*/ 2 h 736"/>
                <a:gd name="T78" fmla="*/ 244 w 1531"/>
                <a:gd name="T79" fmla="*/ 3 h 736"/>
                <a:gd name="T80" fmla="*/ 225 w 1531"/>
                <a:gd name="T81" fmla="*/ 3 h 736"/>
                <a:gd name="T82" fmla="*/ 207 w 1531"/>
                <a:gd name="T83" fmla="*/ 3 h 736"/>
                <a:gd name="T84" fmla="*/ 187 w 1531"/>
                <a:gd name="T85" fmla="*/ 4 h 736"/>
                <a:gd name="T86" fmla="*/ 167 w 1531"/>
                <a:gd name="T87" fmla="*/ 4 h 736"/>
                <a:gd name="T88" fmla="*/ 149 w 1531"/>
                <a:gd name="T89" fmla="*/ 5 h 736"/>
                <a:gd name="T90" fmla="*/ 131 w 1531"/>
                <a:gd name="T91" fmla="*/ 6 h 736"/>
                <a:gd name="T92" fmla="*/ 113 w 1531"/>
                <a:gd name="T93" fmla="*/ 6 h 736"/>
                <a:gd name="T94" fmla="*/ 96 w 1531"/>
                <a:gd name="T95" fmla="*/ 7 h 736"/>
                <a:gd name="T96" fmla="*/ 80 w 1531"/>
                <a:gd name="T97" fmla="*/ 8 h 736"/>
                <a:gd name="T98" fmla="*/ 65 w 1531"/>
                <a:gd name="T99" fmla="*/ 8 h 736"/>
                <a:gd name="T100" fmla="*/ 52 w 1531"/>
                <a:gd name="T101" fmla="*/ 9 h 736"/>
                <a:gd name="T102" fmla="*/ 22 w 1531"/>
                <a:gd name="T103" fmla="*/ 12 h 736"/>
                <a:gd name="T104" fmla="*/ 7 w 1531"/>
                <a:gd name="T105" fmla="*/ 14 h 736"/>
                <a:gd name="T106" fmla="*/ 0 w 1531"/>
                <a:gd name="T107" fmla="*/ 16 h 736"/>
                <a:gd name="T108" fmla="*/ 0 w 1531"/>
                <a:gd name="T109" fmla="*/ 19 h 736"/>
                <a:gd name="T110" fmla="*/ 7 w 1531"/>
                <a:gd name="T111" fmla="*/ 21 h 736"/>
                <a:gd name="T112" fmla="*/ 13 w 1531"/>
                <a:gd name="T113" fmla="*/ 22 h 736"/>
                <a:gd name="T114" fmla="*/ 20 w 1531"/>
                <a:gd name="T115" fmla="*/ 23 h 736"/>
                <a:gd name="T116" fmla="*/ 22 w 1531"/>
                <a:gd name="T117" fmla="*/ 24 h 7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531"/>
                <a:gd name="T178" fmla="*/ 0 h 736"/>
                <a:gd name="T179" fmla="*/ 1531 w 1531"/>
                <a:gd name="T180" fmla="*/ 736 h 7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531" h="736">
                  <a:moveTo>
                    <a:pt x="22" y="736"/>
                  </a:moveTo>
                  <a:lnTo>
                    <a:pt x="1531" y="736"/>
                  </a:lnTo>
                  <a:lnTo>
                    <a:pt x="1199" y="132"/>
                  </a:lnTo>
                  <a:lnTo>
                    <a:pt x="1198" y="132"/>
                  </a:lnTo>
                  <a:lnTo>
                    <a:pt x="1191" y="131"/>
                  </a:lnTo>
                  <a:lnTo>
                    <a:pt x="1182" y="127"/>
                  </a:lnTo>
                  <a:lnTo>
                    <a:pt x="1170" y="125"/>
                  </a:lnTo>
                  <a:lnTo>
                    <a:pt x="1155" y="119"/>
                  </a:lnTo>
                  <a:lnTo>
                    <a:pt x="1136" y="116"/>
                  </a:lnTo>
                  <a:lnTo>
                    <a:pt x="1117" y="108"/>
                  </a:lnTo>
                  <a:lnTo>
                    <a:pt x="1093" y="103"/>
                  </a:lnTo>
                  <a:lnTo>
                    <a:pt x="1067" y="97"/>
                  </a:lnTo>
                  <a:lnTo>
                    <a:pt x="1040" y="90"/>
                  </a:lnTo>
                  <a:lnTo>
                    <a:pt x="1011" y="83"/>
                  </a:lnTo>
                  <a:lnTo>
                    <a:pt x="980" y="75"/>
                  </a:lnTo>
                  <a:lnTo>
                    <a:pt x="947" y="68"/>
                  </a:lnTo>
                  <a:lnTo>
                    <a:pt x="913" y="61"/>
                  </a:lnTo>
                  <a:lnTo>
                    <a:pt x="879" y="53"/>
                  </a:lnTo>
                  <a:lnTo>
                    <a:pt x="844" y="46"/>
                  </a:lnTo>
                  <a:lnTo>
                    <a:pt x="807" y="39"/>
                  </a:lnTo>
                  <a:lnTo>
                    <a:pt x="771" y="31"/>
                  </a:lnTo>
                  <a:lnTo>
                    <a:pt x="734" y="26"/>
                  </a:lnTo>
                  <a:lnTo>
                    <a:pt x="698" y="20"/>
                  </a:lnTo>
                  <a:lnTo>
                    <a:pt x="661" y="15"/>
                  </a:lnTo>
                  <a:lnTo>
                    <a:pt x="624" y="11"/>
                  </a:lnTo>
                  <a:lnTo>
                    <a:pt x="589" y="7"/>
                  </a:lnTo>
                  <a:lnTo>
                    <a:pt x="554" y="4"/>
                  </a:lnTo>
                  <a:lnTo>
                    <a:pt x="521" y="2"/>
                  </a:lnTo>
                  <a:lnTo>
                    <a:pt x="489" y="0"/>
                  </a:lnTo>
                  <a:lnTo>
                    <a:pt x="457" y="2"/>
                  </a:lnTo>
                  <a:lnTo>
                    <a:pt x="427" y="2"/>
                  </a:lnTo>
                  <a:lnTo>
                    <a:pt x="400" y="5"/>
                  </a:lnTo>
                  <a:lnTo>
                    <a:pt x="374" y="9"/>
                  </a:lnTo>
                  <a:lnTo>
                    <a:pt x="350" y="15"/>
                  </a:lnTo>
                  <a:lnTo>
                    <a:pt x="329" y="22"/>
                  </a:lnTo>
                  <a:lnTo>
                    <a:pt x="314" y="29"/>
                  </a:lnTo>
                  <a:lnTo>
                    <a:pt x="298" y="37"/>
                  </a:lnTo>
                  <a:lnTo>
                    <a:pt x="281" y="46"/>
                  </a:lnTo>
                  <a:lnTo>
                    <a:pt x="263" y="55"/>
                  </a:lnTo>
                  <a:lnTo>
                    <a:pt x="244" y="68"/>
                  </a:lnTo>
                  <a:lnTo>
                    <a:pt x="225" y="81"/>
                  </a:lnTo>
                  <a:lnTo>
                    <a:pt x="207" y="96"/>
                  </a:lnTo>
                  <a:lnTo>
                    <a:pt x="187" y="110"/>
                  </a:lnTo>
                  <a:lnTo>
                    <a:pt x="167" y="127"/>
                  </a:lnTo>
                  <a:lnTo>
                    <a:pt x="149" y="145"/>
                  </a:lnTo>
                  <a:lnTo>
                    <a:pt x="131" y="164"/>
                  </a:lnTo>
                  <a:lnTo>
                    <a:pt x="113" y="184"/>
                  </a:lnTo>
                  <a:lnTo>
                    <a:pt x="96" y="206"/>
                  </a:lnTo>
                  <a:lnTo>
                    <a:pt x="80" y="228"/>
                  </a:lnTo>
                  <a:lnTo>
                    <a:pt x="65" y="252"/>
                  </a:lnTo>
                  <a:lnTo>
                    <a:pt x="52" y="278"/>
                  </a:lnTo>
                  <a:lnTo>
                    <a:pt x="22" y="355"/>
                  </a:lnTo>
                  <a:lnTo>
                    <a:pt x="7" y="432"/>
                  </a:lnTo>
                  <a:lnTo>
                    <a:pt x="0" y="510"/>
                  </a:lnTo>
                  <a:lnTo>
                    <a:pt x="0" y="581"/>
                  </a:lnTo>
                  <a:lnTo>
                    <a:pt x="7" y="644"/>
                  </a:lnTo>
                  <a:lnTo>
                    <a:pt x="13" y="692"/>
                  </a:lnTo>
                  <a:lnTo>
                    <a:pt x="20" y="725"/>
                  </a:lnTo>
                  <a:lnTo>
                    <a:pt x="22" y="736"/>
                  </a:lnTo>
                  <a:close/>
                </a:path>
              </a:pathLst>
            </a:custGeom>
            <a:solidFill>
              <a:srgbClr val="0035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967" name="Freeform 10"/>
            <p:cNvSpPr>
              <a:spLocks/>
            </p:cNvSpPr>
            <p:nvPr/>
          </p:nvSpPr>
          <p:spPr bwMode="auto">
            <a:xfrm>
              <a:off x="2422" y="716"/>
              <a:ext cx="1559" cy="1086"/>
            </a:xfrm>
            <a:custGeom>
              <a:avLst/>
              <a:gdLst>
                <a:gd name="T0" fmla="*/ 865 w 1559"/>
                <a:gd name="T1" fmla="*/ 2 h 2172"/>
                <a:gd name="T2" fmla="*/ 819 w 1559"/>
                <a:gd name="T3" fmla="*/ 2 h 2172"/>
                <a:gd name="T4" fmla="*/ 748 w 1559"/>
                <a:gd name="T5" fmla="*/ 3 h 2172"/>
                <a:gd name="T6" fmla="*/ 669 w 1559"/>
                <a:gd name="T7" fmla="*/ 5 h 2172"/>
                <a:gd name="T8" fmla="*/ 596 w 1559"/>
                <a:gd name="T9" fmla="*/ 8 h 2172"/>
                <a:gd name="T10" fmla="*/ 535 w 1559"/>
                <a:gd name="T11" fmla="*/ 11 h 2172"/>
                <a:gd name="T12" fmla="*/ 491 w 1559"/>
                <a:gd name="T13" fmla="*/ 17 h 2172"/>
                <a:gd name="T14" fmla="*/ 464 w 1559"/>
                <a:gd name="T15" fmla="*/ 22 h 2172"/>
                <a:gd name="T16" fmla="*/ 441 w 1559"/>
                <a:gd name="T17" fmla="*/ 31 h 2172"/>
                <a:gd name="T18" fmla="*/ 419 w 1559"/>
                <a:gd name="T19" fmla="*/ 37 h 2172"/>
                <a:gd name="T20" fmla="*/ 358 w 1559"/>
                <a:gd name="T21" fmla="*/ 41 h 2172"/>
                <a:gd name="T22" fmla="*/ 264 w 1559"/>
                <a:gd name="T23" fmla="*/ 38 h 2172"/>
                <a:gd name="T24" fmla="*/ 206 w 1559"/>
                <a:gd name="T25" fmla="*/ 34 h 2172"/>
                <a:gd name="T26" fmla="*/ 0 w 1559"/>
                <a:gd name="T27" fmla="*/ 37 h 2172"/>
                <a:gd name="T28" fmla="*/ 8 w 1559"/>
                <a:gd name="T29" fmla="*/ 38 h 2172"/>
                <a:gd name="T30" fmla="*/ 35 w 1559"/>
                <a:gd name="T31" fmla="*/ 42 h 2172"/>
                <a:gd name="T32" fmla="*/ 72 w 1559"/>
                <a:gd name="T33" fmla="*/ 46 h 2172"/>
                <a:gd name="T34" fmla="*/ 111 w 1559"/>
                <a:gd name="T35" fmla="*/ 49 h 2172"/>
                <a:gd name="T36" fmla="*/ 162 w 1559"/>
                <a:gd name="T37" fmla="*/ 52 h 2172"/>
                <a:gd name="T38" fmla="*/ 219 w 1559"/>
                <a:gd name="T39" fmla="*/ 54 h 2172"/>
                <a:gd name="T40" fmla="*/ 274 w 1559"/>
                <a:gd name="T41" fmla="*/ 56 h 2172"/>
                <a:gd name="T42" fmla="*/ 321 w 1559"/>
                <a:gd name="T43" fmla="*/ 57 h 2172"/>
                <a:gd name="T44" fmla="*/ 372 w 1559"/>
                <a:gd name="T45" fmla="*/ 57 h 2172"/>
                <a:gd name="T46" fmla="*/ 409 w 1559"/>
                <a:gd name="T47" fmla="*/ 57 h 2172"/>
                <a:gd name="T48" fmla="*/ 474 w 1559"/>
                <a:gd name="T49" fmla="*/ 56 h 2172"/>
                <a:gd name="T50" fmla="*/ 498 w 1559"/>
                <a:gd name="T51" fmla="*/ 57 h 2172"/>
                <a:gd name="T52" fmla="*/ 515 w 1559"/>
                <a:gd name="T53" fmla="*/ 58 h 2172"/>
                <a:gd name="T54" fmla="*/ 541 w 1559"/>
                <a:gd name="T55" fmla="*/ 60 h 2172"/>
                <a:gd name="T56" fmla="*/ 592 w 1559"/>
                <a:gd name="T57" fmla="*/ 63 h 2172"/>
                <a:gd name="T58" fmla="*/ 684 w 1559"/>
                <a:gd name="T59" fmla="*/ 66 h 2172"/>
                <a:gd name="T60" fmla="*/ 833 w 1559"/>
                <a:gd name="T61" fmla="*/ 68 h 2172"/>
                <a:gd name="T62" fmla="*/ 969 w 1559"/>
                <a:gd name="T63" fmla="*/ 68 h 2172"/>
                <a:gd name="T64" fmla="*/ 1084 w 1559"/>
                <a:gd name="T65" fmla="*/ 68 h 2172"/>
                <a:gd name="T66" fmla="*/ 1168 w 1559"/>
                <a:gd name="T67" fmla="*/ 67 h 2172"/>
                <a:gd name="T68" fmla="*/ 1215 w 1559"/>
                <a:gd name="T69" fmla="*/ 66 h 2172"/>
                <a:gd name="T70" fmla="*/ 1241 w 1559"/>
                <a:gd name="T71" fmla="*/ 63 h 2172"/>
                <a:gd name="T72" fmla="*/ 1306 w 1559"/>
                <a:gd name="T73" fmla="*/ 56 h 2172"/>
                <a:gd name="T74" fmla="*/ 1395 w 1559"/>
                <a:gd name="T75" fmla="*/ 45 h 2172"/>
                <a:gd name="T76" fmla="*/ 1482 w 1559"/>
                <a:gd name="T77" fmla="*/ 34 h 2172"/>
                <a:gd name="T78" fmla="*/ 1544 w 1559"/>
                <a:gd name="T79" fmla="*/ 25 h 2172"/>
                <a:gd name="T80" fmla="*/ 1559 w 1559"/>
                <a:gd name="T81" fmla="*/ 20 h 2172"/>
                <a:gd name="T82" fmla="*/ 1548 w 1559"/>
                <a:gd name="T83" fmla="*/ 14 h 2172"/>
                <a:gd name="T84" fmla="*/ 1514 w 1559"/>
                <a:gd name="T85" fmla="*/ 9 h 2172"/>
                <a:gd name="T86" fmla="*/ 1460 w 1559"/>
                <a:gd name="T87" fmla="*/ 5 h 2172"/>
                <a:gd name="T88" fmla="*/ 1362 w 1559"/>
                <a:gd name="T89" fmla="*/ 1 h 2172"/>
                <a:gd name="T90" fmla="*/ 1297 w 1559"/>
                <a:gd name="T91" fmla="*/ 1 h 2172"/>
                <a:gd name="T92" fmla="*/ 1195 w 1559"/>
                <a:gd name="T93" fmla="*/ 4 h 2172"/>
                <a:gd name="T94" fmla="*/ 1089 w 1559"/>
                <a:gd name="T95" fmla="*/ 6 h 2172"/>
                <a:gd name="T96" fmla="*/ 991 w 1559"/>
                <a:gd name="T97" fmla="*/ 5 h 2172"/>
                <a:gd name="T98" fmla="*/ 917 w 1559"/>
                <a:gd name="T99" fmla="*/ 3 h 2172"/>
                <a:gd name="T100" fmla="*/ 878 w 1559"/>
                <a:gd name="T101" fmla="*/ 2 h 21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559"/>
                <a:gd name="T154" fmla="*/ 0 h 2172"/>
                <a:gd name="T155" fmla="*/ 1559 w 1559"/>
                <a:gd name="T156" fmla="*/ 2172 h 217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559" h="2172">
                  <a:moveTo>
                    <a:pt x="875" y="70"/>
                  </a:moveTo>
                  <a:lnTo>
                    <a:pt x="872" y="70"/>
                  </a:lnTo>
                  <a:lnTo>
                    <a:pt x="865" y="72"/>
                  </a:lnTo>
                  <a:lnTo>
                    <a:pt x="853" y="75"/>
                  </a:lnTo>
                  <a:lnTo>
                    <a:pt x="837" y="81"/>
                  </a:lnTo>
                  <a:lnTo>
                    <a:pt x="819" y="88"/>
                  </a:lnTo>
                  <a:lnTo>
                    <a:pt x="797" y="97"/>
                  </a:lnTo>
                  <a:lnTo>
                    <a:pt x="773" y="108"/>
                  </a:lnTo>
                  <a:lnTo>
                    <a:pt x="748" y="121"/>
                  </a:lnTo>
                  <a:lnTo>
                    <a:pt x="721" y="138"/>
                  </a:lnTo>
                  <a:lnTo>
                    <a:pt x="695" y="156"/>
                  </a:lnTo>
                  <a:lnTo>
                    <a:pt x="669" y="177"/>
                  </a:lnTo>
                  <a:lnTo>
                    <a:pt x="643" y="200"/>
                  </a:lnTo>
                  <a:lnTo>
                    <a:pt x="618" y="228"/>
                  </a:lnTo>
                  <a:lnTo>
                    <a:pt x="596" y="257"/>
                  </a:lnTo>
                  <a:lnTo>
                    <a:pt x="575" y="291"/>
                  </a:lnTo>
                  <a:lnTo>
                    <a:pt x="558" y="327"/>
                  </a:lnTo>
                  <a:lnTo>
                    <a:pt x="535" y="383"/>
                  </a:lnTo>
                  <a:lnTo>
                    <a:pt x="517" y="434"/>
                  </a:lnTo>
                  <a:lnTo>
                    <a:pt x="503" y="486"/>
                  </a:lnTo>
                  <a:lnTo>
                    <a:pt x="491" y="539"/>
                  </a:lnTo>
                  <a:lnTo>
                    <a:pt x="481" y="596"/>
                  </a:lnTo>
                  <a:lnTo>
                    <a:pt x="471" y="661"/>
                  </a:lnTo>
                  <a:lnTo>
                    <a:pt x="464" y="734"/>
                  </a:lnTo>
                  <a:lnTo>
                    <a:pt x="454" y="821"/>
                  </a:lnTo>
                  <a:lnTo>
                    <a:pt x="447" y="911"/>
                  </a:lnTo>
                  <a:lnTo>
                    <a:pt x="441" y="999"/>
                  </a:lnTo>
                  <a:lnTo>
                    <a:pt x="436" y="1080"/>
                  </a:lnTo>
                  <a:lnTo>
                    <a:pt x="430" y="1152"/>
                  </a:lnTo>
                  <a:lnTo>
                    <a:pt x="419" y="1213"/>
                  </a:lnTo>
                  <a:lnTo>
                    <a:pt x="405" y="1262"/>
                  </a:lnTo>
                  <a:lnTo>
                    <a:pt x="385" y="1297"/>
                  </a:lnTo>
                  <a:lnTo>
                    <a:pt x="358" y="1314"/>
                  </a:lnTo>
                  <a:lnTo>
                    <a:pt x="324" y="1310"/>
                  </a:lnTo>
                  <a:lnTo>
                    <a:pt x="293" y="1283"/>
                  </a:lnTo>
                  <a:lnTo>
                    <a:pt x="264" y="1240"/>
                  </a:lnTo>
                  <a:lnTo>
                    <a:pt x="240" y="1191"/>
                  </a:lnTo>
                  <a:lnTo>
                    <a:pt x="221" y="1139"/>
                  </a:lnTo>
                  <a:lnTo>
                    <a:pt x="206" y="1093"/>
                  </a:lnTo>
                  <a:lnTo>
                    <a:pt x="197" y="1062"/>
                  </a:lnTo>
                  <a:lnTo>
                    <a:pt x="195" y="1049"/>
                  </a:lnTo>
                  <a:lnTo>
                    <a:pt x="0" y="1192"/>
                  </a:lnTo>
                  <a:lnTo>
                    <a:pt x="1" y="1198"/>
                  </a:lnTo>
                  <a:lnTo>
                    <a:pt x="4" y="1214"/>
                  </a:lnTo>
                  <a:lnTo>
                    <a:pt x="8" y="1238"/>
                  </a:lnTo>
                  <a:lnTo>
                    <a:pt x="16" y="1272"/>
                  </a:lnTo>
                  <a:lnTo>
                    <a:pt x="24" y="1312"/>
                  </a:lnTo>
                  <a:lnTo>
                    <a:pt x="35" y="1360"/>
                  </a:lnTo>
                  <a:lnTo>
                    <a:pt x="47" y="1411"/>
                  </a:lnTo>
                  <a:lnTo>
                    <a:pt x="63" y="1467"/>
                  </a:lnTo>
                  <a:lnTo>
                    <a:pt x="72" y="1496"/>
                  </a:lnTo>
                  <a:lnTo>
                    <a:pt x="82" y="1526"/>
                  </a:lnTo>
                  <a:lnTo>
                    <a:pt x="95" y="1555"/>
                  </a:lnTo>
                  <a:lnTo>
                    <a:pt x="111" y="1584"/>
                  </a:lnTo>
                  <a:lnTo>
                    <a:pt x="127" y="1614"/>
                  </a:lnTo>
                  <a:lnTo>
                    <a:pt x="144" y="1641"/>
                  </a:lnTo>
                  <a:lnTo>
                    <a:pt x="162" y="1669"/>
                  </a:lnTo>
                  <a:lnTo>
                    <a:pt x="180" y="1697"/>
                  </a:lnTo>
                  <a:lnTo>
                    <a:pt x="200" y="1721"/>
                  </a:lnTo>
                  <a:lnTo>
                    <a:pt x="219" y="1745"/>
                  </a:lnTo>
                  <a:lnTo>
                    <a:pt x="238" y="1765"/>
                  </a:lnTo>
                  <a:lnTo>
                    <a:pt x="256" y="1783"/>
                  </a:lnTo>
                  <a:lnTo>
                    <a:pt x="274" y="1798"/>
                  </a:lnTo>
                  <a:lnTo>
                    <a:pt x="291" y="1809"/>
                  </a:lnTo>
                  <a:lnTo>
                    <a:pt x="307" y="1818"/>
                  </a:lnTo>
                  <a:lnTo>
                    <a:pt x="321" y="1824"/>
                  </a:lnTo>
                  <a:lnTo>
                    <a:pt x="345" y="1829"/>
                  </a:lnTo>
                  <a:lnTo>
                    <a:pt x="360" y="1831"/>
                  </a:lnTo>
                  <a:lnTo>
                    <a:pt x="372" y="1833"/>
                  </a:lnTo>
                  <a:lnTo>
                    <a:pt x="383" y="1831"/>
                  </a:lnTo>
                  <a:lnTo>
                    <a:pt x="393" y="1827"/>
                  </a:lnTo>
                  <a:lnTo>
                    <a:pt x="409" y="1824"/>
                  </a:lnTo>
                  <a:lnTo>
                    <a:pt x="430" y="1816"/>
                  </a:lnTo>
                  <a:lnTo>
                    <a:pt x="461" y="1807"/>
                  </a:lnTo>
                  <a:lnTo>
                    <a:pt x="474" y="1805"/>
                  </a:lnTo>
                  <a:lnTo>
                    <a:pt x="483" y="1809"/>
                  </a:lnTo>
                  <a:lnTo>
                    <a:pt x="491" y="1816"/>
                  </a:lnTo>
                  <a:lnTo>
                    <a:pt x="498" y="1826"/>
                  </a:lnTo>
                  <a:lnTo>
                    <a:pt x="503" y="1840"/>
                  </a:lnTo>
                  <a:lnTo>
                    <a:pt x="508" y="1857"/>
                  </a:lnTo>
                  <a:lnTo>
                    <a:pt x="515" y="1875"/>
                  </a:lnTo>
                  <a:lnTo>
                    <a:pt x="521" y="1897"/>
                  </a:lnTo>
                  <a:lnTo>
                    <a:pt x="530" y="1919"/>
                  </a:lnTo>
                  <a:lnTo>
                    <a:pt x="541" y="1945"/>
                  </a:lnTo>
                  <a:lnTo>
                    <a:pt x="554" y="1969"/>
                  </a:lnTo>
                  <a:lnTo>
                    <a:pt x="571" y="1995"/>
                  </a:lnTo>
                  <a:lnTo>
                    <a:pt x="592" y="2021"/>
                  </a:lnTo>
                  <a:lnTo>
                    <a:pt x="616" y="2046"/>
                  </a:lnTo>
                  <a:lnTo>
                    <a:pt x="648" y="2072"/>
                  </a:lnTo>
                  <a:lnTo>
                    <a:pt x="684" y="2096"/>
                  </a:lnTo>
                  <a:lnTo>
                    <a:pt x="735" y="2124"/>
                  </a:lnTo>
                  <a:lnTo>
                    <a:pt x="785" y="2144"/>
                  </a:lnTo>
                  <a:lnTo>
                    <a:pt x="833" y="2157"/>
                  </a:lnTo>
                  <a:lnTo>
                    <a:pt x="880" y="2166"/>
                  </a:lnTo>
                  <a:lnTo>
                    <a:pt x="926" y="2172"/>
                  </a:lnTo>
                  <a:lnTo>
                    <a:pt x="969" y="2172"/>
                  </a:lnTo>
                  <a:lnTo>
                    <a:pt x="1010" y="2168"/>
                  </a:lnTo>
                  <a:lnTo>
                    <a:pt x="1049" y="2162"/>
                  </a:lnTo>
                  <a:lnTo>
                    <a:pt x="1084" y="2155"/>
                  </a:lnTo>
                  <a:lnTo>
                    <a:pt x="1115" y="2146"/>
                  </a:lnTo>
                  <a:lnTo>
                    <a:pt x="1144" y="2137"/>
                  </a:lnTo>
                  <a:lnTo>
                    <a:pt x="1168" y="2125"/>
                  </a:lnTo>
                  <a:lnTo>
                    <a:pt x="1188" y="2116"/>
                  </a:lnTo>
                  <a:lnTo>
                    <a:pt x="1204" y="2107"/>
                  </a:lnTo>
                  <a:lnTo>
                    <a:pt x="1215" y="2100"/>
                  </a:lnTo>
                  <a:lnTo>
                    <a:pt x="1221" y="2096"/>
                  </a:lnTo>
                  <a:lnTo>
                    <a:pt x="1228" y="2079"/>
                  </a:lnTo>
                  <a:lnTo>
                    <a:pt x="1241" y="2037"/>
                  </a:lnTo>
                  <a:lnTo>
                    <a:pt x="1259" y="1975"/>
                  </a:lnTo>
                  <a:lnTo>
                    <a:pt x="1281" y="1894"/>
                  </a:lnTo>
                  <a:lnTo>
                    <a:pt x="1306" y="1798"/>
                  </a:lnTo>
                  <a:lnTo>
                    <a:pt x="1335" y="1691"/>
                  </a:lnTo>
                  <a:lnTo>
                    <a:pt x="1365" y="1575"/>
                  </a:lnTo>
                  <a:lnTo>
                    <a:pt x="1395" y="1454"/>
                  </a:lnTo>
                  <a:lnTo>
                    <a:pt x="1425" y="1332"/>
                  </a:lnTo>
                  <a:lnTo>
                    <a:pt x="1455" y="1211"/>
                  </a:lnTo>
                  <a:lnTo>
                    <a:pt x="1482" y="1097"/>
                  </a:lnTo>
                  <a:lnTo>
                    <a:pt x="1506" y="988"/>
                  </a:lnTo>
                  <a:lnTo>
                    <a:pt x="1527" y="894"/>
                  </a:lnTo>
                  <a:lnTo>
                    <a:pt x="1544" y="813"/>
                  </a:lnTo>
                  <a:lnTo>
                    <a:pt x="1554" y="751"/>
                  </a:lnTo>
                  <a:lnTo>
                    <a:pt x="1559" y="710"/>
                  </a:lnTo>
                  <a:lnTo>
                    <a:pt x="1559" y="651"/>
                  </a:lnTo>
                  <a:lnTo>
                    <a:pt x="1558" y="589"/>
                  </a:lnTo>
                  <a:lnTo>
                    <a:pt x="1554" y="526"/>
                  </a:lnTo>
                  <a:lnTo>
                    <a:pt x="1548" y="465"/>
                  </a:lnTo>
                  <a:lnTo>
                    <a:pt x="1538" y="407"/>
                  </a:lnTo>
                  <a:lnTo>
                    <a:pt x="1527" y="351"/>
                  </a:lnTo>
                  <a:lnTo>
                    <a:pt x="1514" y="302"/>
                  </a:lnTo>
                  <a:lnTo>
                    <a:pt x="1499" y="259"/>
                  </a:lnTo>
                  <a:lnTo>
                    <a:pt x="1484" y="230"/>
                  </a:lnTo>
                  <a:lnTo>
                    <a:pt x="1460" y="188"/>
                  </a:lnTo>
                  <a:lnTo>
                    <a:pt x="1429" y="140"/>
                  </a:lnTo>
                  <a:lnTo>
                    <a:pt x="1396" y="92"/>
                  </a:lnTo>
                  <a:lnTo>
                    <a:pt x="1362" y="50"/>
                  </a:lnTo>
                  <a:lnTo>
                    <a:pt x="1332" y="16"/>
                  </a:lnTo>
                  <a:lnTo>
                    <a:pt x="1310" y="0"/>
                  </a:lnTo>
                  <a:lnTo>
                    <a:pt x="1297" y="4"/>
                  </a:lnTo>
                  <a:lnTo>
                    <a:pt x="1264" y="68"/>
                  </a:lnTo>
                  <a:lnTo>
                    <a:pt x="1230" y="118"/>
                  </a:lnTo>
                  <a:lnTo>
                    <a:pt x="1195" y="154"/>
                  </a:lnTo>
                  <a:lnTo>
                    <a:pt x="1160" y="178"/>
                  </a:lnTo>
                  <a:lnTo>
                    <a:pt x="1123" y="191"/>
                  </a:lnTo>
                  <a:lnTo>
                    <a:pt x="1089" y="197"/>
                  </a:lnTo>
                  <a:lnTo>
                    <a:pt x="1055" y="193"/>
                  </a:lnTo>
                  <a:lnTo>
                    <a:pt x="1023" y="182"/>
                  </a:lnTo>
                  <a:lnTo>
                    <a:pt x="991" y="169"/>
                  </a:lnTo>
                  <a:lnTo>
                    <a:pt x="964" y="153"/>
                  </a:lnTo>
                  <a:lnTo>
                    <a:pt x="939" y="132"/>
                  </a:lnTo>
                  <a:lnTo>
                    <a:pt x="917" y="114"/>
                  </a:lnTo>
                  <a:lnTo>
                    <a:pt x="900" y="97"/>
                  </a:lnTo>
                  <a:lnTo>
                    <a:pt x="887" y="83"/>
                  </a:lnTo>
                  <a:lnTo>
                    <a:pt x="878" y="73"/>
                  </a:lnTo>
                  <a:lnTo>
                    <a:pt x="875" y="70"/>
                  </a:lnTo>
                  <a:close/>
                </a:path>
              </a:pathLst>
            </a:custGeom>
            <a:solidFill>
              <a:srgbClr val="D87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968" name="Freeform 11"/>
            <p:cNvSpPr>
              <a:spLocks/>
            </p:cNvSpPr>
            <p:nvPr/>
          </p:nvSpPr>
          <p:spPr bwMode="auto">
            <a:xfrm>
              <a:off x="1675" y="67"/>
              <a:ext cx="1226" cy="1059"/>
            </a:xfrm>
            <a:custGeom>
              <a:avLst/>
              <a:gdLst>
                <a:gd name="T0" fmla="*/ 25 w 1226"/>
                <a:gd name="T1" fmla="*/ 9 h 2119"/>
                <a:gd name="T2" fmla="*/ 78 w 1226"/>
                <a:gd name="T3" fmla="*/ 52 h 2119"/>
                <a:gd name="T4" fmla="*/ 375 w 1226"/>
                <a:gd name="T5" fmla="*/ 53 h 2119"/>
                <a:gd name="T6" fmla="*/ 375 w 1226"/>
                <a:gd name="T7" fmla="*/ 54 h 2119"/>
                <a:gd name="T8" fmla="*/ 0 w 1226"/>
                <a:gd name="T9" fmla="*/ 56 h 2119"/>
                <a:gd name="T10" fmla="*/ 0 w 1226"/>
                <a:gd name="T11" fmla="*/ 60 h 2119"/>
                <a:gd name="T12" fmla="*/ 308 w 1226"/>
                <a:gd name="T13" fmla="*/ 66 h 2119"/>
                <a:gd name="T14" fmla="*/ 1153 w 1226"/>
                <a:gd name="T15" fmla="*/ 58 h 2119"/>
                <a:gd name="T16" fmla="*/ 1153 w 1226"/>
                <a:gd name="T17" fmla="*/ 55 h 2119"/>
                <a:gd name="T18" fmla="*/ 888 w 1226"/>
                <a:gd name="T19" fmla="*/ 53 h 2119"/>
                <a:gd name="T20" fmla="*/ 888 w 1226"/>
                <a:gd name="T21" fmla="*/ 50 h 2119"/>
                <a:gd name="T22" fmla="*/ 1195 w 1226"/>
                <a:gd name="T23" fmla="*/ 45 h 2119"/>
                <a:gd name="T24" fmla="*/ 1226 w 1226"/>
                <a:gd name="T25" fmla="*/ 1 h 2119"/>
                <a:gd name="T26" fmla="*/ 218 w 1226"/>
                <a:gd name="T27" fmla="*/ 0 h 2119"/>
                <a:gd name="T28" fmla="*/ 25 w 1226"/>
                <a:gd name="T29" fmla="*/ 9 h 211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226"/>
                <a:gd name="T46" fmla="*/ 0 h 2119"/>
                <a:gd name="T47" fmla="*/ 1226 w 1226"/>
                <a:gd name="T48" fmla="*/ 2119 h 211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226" h="2119">
                  <a:moveTo>
                    <a:pt x="25" y="298"/>
                  </a:moveTo>
                  <a:lnTo>
                    <a:pt x="78" y="1694"/>
                  </a:lnTo>
                  <a:lnTo>
                    <a:pt x="375" y="1701"/>
                  </a:lnTo>
                  <a:lnTo>
                    <a:pt x="375" y="1743"/>
                  </a:lnTo>
                  <a:lnTo>
                    <a:pt x="0" y="1795"/>
                  </a:lnTo>
                  <a:lnTo>
                    <a:pt x="0" y="1947"/>
                  </a:lnTo>
                  <a:lnTo>
                    <a:pt x="308" y="2119"/>
                  </a:lnTo>
                  <a:lnTo>
                    <a:pt x="1153" y="1863"/>
                  </a:lnTo>
                  <a:lnTo>
                    <a:pt x="1153" y="1769"/>
                  </a:lnTo>
                  <a:lnTo>
                    <a:pt x="888" y="1701"/>
                  </a:lnTo>
                  <a:lnTo>
                    <a:pt x="888" y="1625"/>
                  </a:lnTo>
                  <a:lnTo>
                    <a:pt x="1195" y="1471"/>
                  </a:lnTo>
                  <a:lnTo>
                    <a:pt x="1226" y="33"/>
                  </a:lnTo>
                  <a:lnTo>
                    <a:pt x="218" y="0"/>
                  </a:lnTo>
                  <a:lnTo>
                    <a:pt x="25" y="298"/>
                  </a:lnTo>
                  <a:close/>
                </a:path>
              </a:pathLst>
            </a:custGeom>
            <a:solidFill>
              <a:srgbClr val="D8D8D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969" name="Freeform 12"/>
            <p:cNvSpPr>
              <a:spLocks/>
            </p:cNvSpPr>
            <p:nvPr/>
          </p:nvSpPr>
          <p:spPr bwMode="auto">
            <a:xfrm>
              <a:off x="1863" y="982"/>
              <a:ext cx="1080" cy="302"/>
            </a:xfrm>
            <a:custGeom>
              <a:avLst/>
              <a:gdLst>
                <a:gd name="T0" fmla="*/ 5 w 1080"/>
                <a:gd name="T1" fmla="*/ 8 h 603"/>
                <a:gd name="T2" fmla="*/ 0 w 1080"/>
                <a:gd name="T3" fmla="*/ 12 h 603"/>
                <a:gd name="T4" fmla="*/ 417 w 1080"/>
                <a:gd name="T5" fmla="*/ 19 h 603"/>
                <a:gd name="T6" fmla="*/ 1055 w 1080"/>
                <a:gd name="T7" fmla="*/ 11 h 603"/>
                <a:gd name="T8" fmla="*/ 1080 w 1080"/>
                <a:gd name="T9" fmla="*/ 3 h 603"/>
                <a:gd name="T10" fmla="*/ 935 w 1080"/>
                <a:gd name="T11" fmla="*/ 0 h 603"/>
                <a:gd name="T12" fmla="*/ 5 w 1080"/>
                <a:gd name="T13" fmla="*/ 8 h 60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80"/>
                <a:gd name="T22" fmla="*/ 0 h 603"/>
                <a:gd name="T23" fmla="*/ 1080 w 1080"/>
                <a:gd name="T24" fmla="*/ 603 h 60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80" h="603">
                  <a:moveTo>
                    <a:pt x="5" y="237"/>
                  </a:moveTo>
                  <a:lnTo>
                    <a:pt x="0" y="357"/>
                  </a:lnTo>
                  <a:lnTo>
                    <a:pt x="417" y="603"/>
                  </a:lnTo>
                  <a:lnTo>
                    <a:pt x="1055" y="338"/>
                  </a:lnTo>
                  <a:lnTo>
                    <a:pt x="1080" y="68"/>
                  </a:lnTo>
                  <a:lnTo>
                    <a:pt x="935" y="0"/>
                  </a:lnTo>
                  <a:lnTo>
                    <a:pt x="5" y="237"/>
                  </a:lnTo>
                  <a:close/>
                </a:path>
              </a:pathLst>
            </a:custGeom>
            <a:solidFill>
              <a:srgbClr val="BFB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970" name="Freeform 13"/>
            <p:cNvSpPr>
              <a:spLocks/>
            </p:cNvSpPr>
            <p:nvPr/>
          </p:nvSpPr>
          <p:spPr bwMode="auto">
            <a:xfrm>
              <a:off x="2734" y="1003"/>
              <a:ext cx="209" cy="200"/>
            </a:xfrm>
            <a:custGeom>
              <a:avLst/>
              <a:gdLst>
                <a:gd name="T0" fmla="*/ 7 w 209"/>
                <a:gd name="T1" fmla="*/ 4 h 399"/>
                <a:gd name="T2" fmla="*/ 8 w 209"/>
                <a:gd name="T3" fmla="*/ 4 h 399"/>
                <a:gd name="T4" fmla="*/ 5 w 209"/>
                <a:gd name="T5" fmla="*/ 5 h 399"/>
                <a:gd name="T6" fmla="*/ 4 w 209"/>
                <a:gd name="T7" fmla="*/ 5 h 399"/>
                <a:gd name="T8" fmla="*/ 8 w 209"/>
                <a:gd name="T9" fmla="*/ 6 h 399"/>
                <a:gd name="T10" fmla="*/ 21 w 209"/>
                <a:gd name="T11" fmla="*/ 6 h 399"/>
                <a:gd name="T12" fmla="*/ 35 w 209"/>
                <a:gd name="T13" fmla="*/ 7 h 399"/>
                <a:gd name="T14" fmla="*/ 50 w 209"/>
                <a:gd name="T15" fmla="*/ 7 h 399"/>
                <a:gd name="T16" fmla="*/ 65 w 209"/>
                <a:gd name="T17" fmla="*/ 8 h 399"/>
                <a:gd name="T18" fmla="*/ 79 w 209"/>
                <a:gd name="T19" fmla="*/ 8 h 399"/>
                <a:gd name="T20" fmla="*/ 89 w 209"/>
                <a:gd name="T21" fmla="*/ 9 h 399"/>
                <a:gd name="T22" fmla="*/ 97 w 209"/>
                <a:gd name="T23" fmla="*/ 9 h 399"/>
                <a:gd name="T24" fmla="*/ 99 w 209"/>
                <a:gd name="T25" fmla="*/ 9 h 399"/>
                <a:gd name="T26" fmla="*/ 161 w 209"/>
                <a:gd name="T27" fmla="*/ 13 h 399"/>
                <a:gd name="T28" fmla="*/ 209 w 209"/>
                <a:gd name="T29" fmla="*/ 3 h 399"/>
                <a:gd name="T30" fmla="*/ 82 w 209"/>
                <a:gd name="T31" fmla="*/ 0 h 399"/>
                <a:gd name="T32" fmla="*/ 77 w 209"/>
                <a:gd name="T33" fmla="*/ 1 h 399"/>
                <a:gd name="T34" fmla="*/ 65 w 209"/>
                <a:gd name="T35" fmla="*/ 1 h 399"/>
                <a:gd name="T36" fmla="*/ 50 w 209"/>
                <a:gd name="T37" fmla="*/ 1 h 399"/>
                <a:gd name="T38" fmla="*/ 33 w 209"/>
                <a:gd name="T39" fmla="*/ 1 h 399"/>
                <a:gd name="T40" fmla="*/ 16 w 209"/>
                <a:gd name="T41" fmla="*/ 2 h 399"/>
                <a:gd name="T42" fmla="*/ 5 w 209"/>
                <a:gd name="T43" fmla="*/ 3 h 399"/>
                <a:gd name="T44" fmla="*/ 0 w 209"/>
                <a:gd name="T45" fmla="*/ 3 h 399"/>
                <a:gd name="T46" fmla="*/ 7 w 209"/>
                <a:gd name="T47" fmla="*/ 4 h 39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09"/>
                <a:gd name="T73" fmla="*/ 0 h 399"/>
                <a:gd name="T74" fmla="*/ 209 w 209"/>
                <a:gd name="T75" fmla="*/ 399 h 39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09" h="399">
                  <a:moveTo>
                    <a:pt x="7" y="112"/>
                  </a:moveTo>
                  <a:lnTo>
                    <a:pt x="8" y="122"/>
                  </a:lnTo>
                  <a:lnTo>
                    <a:pt x="5" y="134"/>
                  </a:lnTo>
                  <a:lnTo>
                    <a:pt x="4" y="149"/>
                  </a:lnTo>
                  <a:lnTo>
                    <a:pt x="8" y="164"/>
                  </a:lnTo>
                  <a:lnTo>
                    <a:pt x="21" y="184"/>
                  </a:lnTo>
                  <a:lnTo>
                    <a:pt x="35" y="202"/>
                  </a:lnTo>
                  <a:lnTo>
                    <a:pt x="50" y="221"/>
                  </a:lnTo>
                  <a:lnTo>
                    <a:pt x="65" y="237"/>
                  </a:lnTo>
                  <a:lnTo>
                    <a:pt x="79" y="252"/>
                  </a:lnTo>
                  <a:lnTo>
                    <a:pt x="89" y="263"/>
                  </a:lnTo>
                  <a:lnTo>
                    <a:pt x="97" y="271"/>
                  </a:lnTo>
                  <a:lnTo>
                    <a:pt x="99" y="272"/>
                  </a:lnTo>
                  <a:lnTo>
                    <a:pt x="161" y="399"/>
                  </a:lnTo>
                  <a:lnTo>
                    <a:pt x="209" y="68"/>
                  </a:lnTo>
                  <a:lnTo>
                    <a:pt x="82" y="0"/>
                  </a:lnTo>
                  <a:lnTo>
                    <a:pt x="77" y="2"/>
                  </a:lnTo>
                  <a:lnTo>
                    <a:pt x="65" y="7"/>
                  </a:lnTo>
                  <a:lnTo>
                    <a:pt x="50" y="18"/>
                  </a:lnTo>
                  <a:lnTo>
                    <a:pt x="33" y="31"/>
                  </a:lnTo>
                  <a:lnTo>
                    <a:pt x="16" y="48"/>
                  </a:lnTo>
                  <a:lnTo>
                    <a:pt x="5" y="66"/>
                  </a:lnTo>
                  <a:lnTo>
                    <a:pt x="0" y="88"/>
                  </a:lnTo>
                  <a:lnTo>
                    <a:pt x="7" y="112"/>
                  </a:lnTo>
                  <a:close/>
                </a:path>
              </a:pathLst>
            </a:custGeom>
            <a:solidFill>
              <a:srgbClr val="F2CC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971" name="Freeform 14"/>
            <p:cNvSpPr>
              <a:spLocks/>
            </p:cNvSpPr>
            <p:nvPr/>
          </p:nvSpPr>
          <p:spPr bwMode="auto">
            <a:xfrm>
              <a:off x="2351" y="1047"/>
              <a:ext cx="327" cy="257"/>
            </a:xfrm>
            <a:custGeom>
              <a:avLst/>
              <a:gdLst>
                <a:gd name="T0" fmla="*/ 14 w 327"/>
                <a:gd name="T1" fmla="*/ 3 h 514"/>
                <a:gd name="T2" fmla="*/ 33 w 327"/>
                <a:gd name="T3" fmla="*/ 6 h 514"/>
                <a:gd name="T4" fmla="*/ 36 w 327"/>
                <a:gd name="T5" fmla="*/ 8 h 514"/>
                <a:gd name="T6" fmla="*/ 34 w 327"/>
                <a:gd name="T7" fmla="*/ 10 h 514"/>
                <a:gd name="T8" fmla="*/ 37 w 327"/>
                <a:gd name="T9" fmla="*/ 13 h 514"/>
                <a:gd name="T10" fmla="*/ 55 w 327"/>
                <a:gd name="T11" fmla="*/ 15 h 514"/>
                <a:gd name="T12" fmla="*/ 96 w 327"/>
                <a:gd name="T13" fmla="*/ 16 h 514"/>
                <a:gd name="T14" fmla="*/ 156 w 327"/>
                <a:gd name="T15" fmla="*/ 15 h 514"/>
                <a:gd name="T16" fmla="*/ 216 w 327"/>
                <a:gd name="T17" fmla="*/ 13 h 514"/>
                <a:gd name="T18" fmla="*/ 255 w 327"/>
                <a:gd name="T19" fmla="*/ 12 h 514"/>
                <a:gd name="T20" fmla="*/ 263 w 327"/>
                <a:gd name="T21" fmla="*/ 11 h 514"/>
                <a:gd name="T22" fmla="*/ 281 w 327"/>
                <a:gd name="T23" fmla="*/ 10 h 514"/>
                <a:gd name="T24" fmla="*/ 305 w 327"/>
                <a:gd name="T25" fmla="*/ 8 h 514"/>
                <a:gd name="T26" fmla="*/ 324 w 327"/>
                <a:gd name="T27" fmla="*/ 6 h 514"/>
                <a:gd name="T28" fmla="*/ 327 w 327"/>
                <a:gd name="T29" fmla="*/ 5 h 514"/>
                <a:gd name="T30" fmla="*/ 311 w 327"/>
                <a:gd name="T31" fmla="*/ 1 h 514"/>
                <a:gd name="T32" fmla="*/ 279 w 327"/>
                <a:gd name="T33" fmla="*/ 1 h 514"/>
                <a:gd name="T34" fmla="*/ 262 w 327"/>
                <a:gd name="T35" fmla="*/ 1 h 514"/>
                <a:gd name="T36" fmla="*/ 251 w 327"/>
                <a:gd name="T37" fmla="*/ 2 h 514"/>
                <a:gd name="T38" fmla="*/ 247 w 327"/>
                <a:gd name="T39" fmla="*/ 3 h 514"/>
                <a:gd name="T40" fmla="*/ 246 w 327"/>
                <a:gd name="T41" fmla="*/ 3 h 514"/>
                <a:gd name="T42" fmla="*/ 237 w 327"/>
                <a:gd name="T43" fmla="*/ 2 h 514"/>
                <a:gd name="T44" fmla="*/ 224 w 327"/>
                <a:gd name="T45" fmla="*/ 1 h 514"/>
                <a:gd name="T46" fmla="*/ 211 w 327"/>
                <a:gd name="T47" fmla="*/ 1 h 514"/>
                <a:gd name="T48" fmla="*/ 202 w 327"/>
                <a:gd name="T49" fmla="*/ 1 h 514"/>
                <a:gd name="T50" fmla="*/ 181 w 327"/>
                <a:gd name="T51" fmla="*/ 1 h 514"/>
                <a:gd name="T52" fmla="*/ 149 w 327"/>
                <a:gd name="T53" fmla="*/ 1 h 514"/>
                <a:gd name="T54" fmla="*/ 113 w 327"/>
                <a:gd name="T55" fmla="*/ 1 h 514"/>
                <a:gd name="T56" fmla="*/ 74 w 327"/>
                <a:gd name="T57" fmla="*/ 1 h 514"/>
                <a:gd name="T58" fmla="*/ 38 w 327"/>
                <a:gd name="T59" fmla="*/ 1 h 514"/>
                <a:gd name="T60" fmla="*/ 12 w 327"/>
                <a:gd name="T61" fmla="*/ 2 h 514"/>
                <a:gd name="T62" fmla="*/ 0 w 327"/>
                <a:gd name="T63" fmla="*/ 2 h 5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27"/>
                <a:gd name="T97" fmla="*/ 0 h 514"/>
                <a:gd name="T98" fmla="*/ 327 w 327"/>
                <a:gd name="T99" fmla="*/ 514 h 514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27" h="514">
                  <a:moveTo>
                    <a:pt x="0" y="91"/>
                  </a:moveTo>
                  <a:lnTo>
                    <a:pt x="14" y="122"/>
                  </a:lnTo>
                  <a:lnTo>
                    <a:pt x="25" y="157"/>
                  </a:lnTo>
                  <a:lnTo>
                    <a:pt x="33" y="197"/>
                  </a:lnTo>
                  <a:lnTo>
                    <a:pt x="37" y="243"/>
                  </a:lnTo>
                  <a:lnTo>
                    <a:pt x="36" y="273"/>
                  </a:lnTo>
                  <a:lnTo>
                    <a:pt x="34" y="308"/>
                  </a:lnTo>
                  <a:lnTo>
                    <a:pt x="34" y="345"/>
                  </a:lnTo>
                  <a:lnTo>
                    <a:pt x="34" y="385"/>
                  </a:lnTo>
                  <a:lnTo>
                    <a:pt x="37" y="422"/>
                  </a:lnTo>
                  <a:lnTo>
                    <a:pt x="44" y="457"/>
                  </a:lnTo>
                  <a:lnTo>
                    <a:pt x="55" y="486"/>
                  </a:lnTo>
                  <a:lnTo>
                    <a:pt x="72" y="506"/>
                  </a:lnTo>
                  <a:lnTo>
                    <a:pt x="96" y="514"/>
                  </a:lnTo>
                  <a:lnTo>
                    <a:pt x="125" y="505"/>
                  </a:lnTo>
                  <a:lnTo>
                    <a:pt x="156" y="484"/>
                  </a:lnTo>
                  <a:lnTo>
                    <a:pt x="187" y="459"/>
                  </a:lnTo>
                  <a:lnTo>
                    <a:pt x="216" y="431"/>
                  </a:lnTo>
                  <a:lnTo>
                    <a:pt x="238" y="405"/>
                  </a:lnTo>
                  <a:lnTo>
                    <a:pt x="255" y="387"/>
                  </a:lnTo>
                  <a:lnTo>
                    <a:pt x="260" y="379"/>
                  </a:lnTo>
                  <a:lnTo>
                    <a:pt x="263" y="374"/>
                  </a:lnTo>
                  <a:lnTo>
                    <a:pt x="271" y="357"/>
                  </a:lnTo>
                  <a:lnTo>
                    <a:pt x="281" y="333"/>
                  </a:lnTo>
                  <a:lnTo>
                    <a:pt x="293" y="304"/>
                  </a:lnTo>
                  <a:lnTo>
                    <a:pt x="305" y="275"/>
                  </a:lnTo>
                  <a:lnTo>
                    <a:pt x="317" y="247"/>
                  </a:lnTo>
                  <a:lnTo>
                    <a:pt x="324" y="223"/>
                  </a:lnTo>
                  <a:lnTo>
                    <a:pt x="327" y="208"/>
                  </a:lnTo>
                  <a:lnTo>
                    <a:pt x="327" y="166"/>
                  </a:lnTo>
                  <a:lnTo>
                    <a:pt x="323" y="100"/>
                  </a:lnTo>
                  <a:lnTo>
                    <a:pt x="311" y="35"/>
                  </a:lnTo>
                  <a:lnTo>
                    <a:pt x="290" y="4"/>
                  </a:lnTo>
                  <a:lnTo>
                    <a:pt x="279" y="6"/>
                  </a:lnTo>
                  <a:lnTo>
                    <a:pt x="268" y="17"/>
                  </a:lnTo>
                  <a:lnTo>
                    <a:pt x="262" y="34"/>
                  </a:lnTo>
                  <a:lnTo>
                    <a:pt x="255" y="52"/>
                  </a:lnTo>
                  <a:lnTo>
                    <a:pt x="251" y="72"/>
                  </a:lnTo>
                  <a:lnTo>
                    <a:pt x="249" y="91"/>
                  </a:lnTo>
                  <a:lnTo>
                    <a:pt x="247" y="102"/>
                  </a:lnTo>
                  <a:lnTo>
                    <a:pt x="247" y="107"/>
                  </a:lnTo>
                  <a:lnTo>
                    <a:pt x="246" y="103"/>
                  </a:lnTo>
                  <a:lnTo>
                    <a:pt x="242" y="94"/>
                  </a:lnTo>
                  <a:lnTo>
                    <a:pt x="237" y="80"/>
                  </a:lnTo>
                  <a:lnTo>
                    <a:pt x="230" y="63"/>
                  </a:lnTo>
                  <a:lnTo>
                    <a:pt x="224" y="45"/>
                  </a:lnTo>
                  <a:lnTo>
                    <a:pt x="217" y="28"/>
                  </a:lnTo>
                  <a:lnTo>
                    <a:pt x="211" y="13"/>
                  </a:lnTo>
                  <a:lnTo>
                    <a:pt x="206" y="4"/>
                  </a:lnTo>
                  <a:lnTo>
                    <a:pt x="202" y="2"/>
                  </a:lnTo>
                  <a:lnTo>
                    <a:pt x="192" y="0"/>
                  </a:lnTo>
                  <a:lnTo>
                    <a:pt x="181" y="2"/>
                  </a:lnTo>
                  <a:lnTo>
                    <a:pt x="166" y="4"/>
                  </a:lnTo>
                  <a:lnTo>
                    <a:pt x="149" y="8"/>
                  </a:lnTo>
                  <a:lnTo>
                    <a:pt x="131" y="13"/>
                  </a:lnTo>
                  <a:lnTo>
                    <a:pt x="113" y="19"/>
                  </a:lnTo>
                  <a:lnTo>
                    <a:pt x="93" y="24"/>
                  </a:lnTo>
                  <a:lnTo>
                    <a:pt x="74" y="32"/>
                  </a:lnTo>
                  <a:lnTo>
                    <a:pt x="55" y="41"/>
                  </a:lnTo>
                  <a:lnTo>
                    <a:pt x="38" y="48"/>
                  </a:lnTo>
                  <a:lnTo>
                    <a:pt x="24" y="57"/>
                  </a:lnTo>
                  <a:lnTo>
                    <a:pt x="12" y="65"/>
                  </a:lnTo>
                  <a:lnTo>
                    <a:pt x="4" y="74"/>
                  </a:lnTo>
                  <a:lnTo>
                    <a:pt x="0" y="83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rgbClr val="F2CC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972" name="Freeform 15"/>
            <p:cNvSpPr>
              <a:spLocks/>
            </p:cNvSpPr>
            <p:nvPr/>
          </p:nvSpPr>
          <p:spPr bwMode="auto">
            <a:xfrm>
              <a:off x="3170" y="1090"/>
              <a:ext cx="894" cy="606"/>
            </a:xfrm>
            <a:custGeom>
              <a:avLst/>
              <a:gdLst>
                <a:gd name="T0" fmla="*/ 131 w 894"/>
                <a:gd name="T1" fmla="*/ 5 h 1213"/>
                <a:gd name="T2" fmla="*/ 92 w 894"/>
                <a:gd name="T3" fmla="*/ 7 h 1213"/>
                <a:gd name="T4" fmla="*/ 58 w 894"/>
                <a:gd name="T5" fmla="*/ 10 h 1213"/>
                <a:gd name="T6" fmla="*/ 36 w 894"/>
                <a:gd name="T7" fmla="*/ 13 h 1213"/>
                <a:gd name="T8" fmla="*/ 19 w 894"/>
                <a:gd name="T9" fmla="*/ 19 h 1213"/>
                <a:gd name="T10" fmla="*/ 3 w 894"/>
                <a:gd name="T11" fmla="*/ 27 h 1213"/>
                <a:gd name="T12" fmla="*/ 2 w 894"/>
                <a:gd name="T13" fmla="*/ 29 h 1213"/>
                <a:gd name="T14" fmla="*/ 13 w 894"/>
                <a:gd name="T15" fmla="*/ 30 h 1213"/>
                <a:gd name="T16" fmla="*/ 42 w 894"/>
                <a:gd name="T17" fmla="*/ 33 h 1213"/>
                <a:gd name="T18" fmla="*/ 97 w 894"/>
                <a:gd name="T19" fmla="*/ 35 h 1213"/>
                <a:gd name="T20" fmla="*/ 165 w 894"/>
                <a:gd name="T21" fmla="*/ 37 h 1213"/>
                <a:gd name="T22" fmla="*/ 224 w 894"/>
                <a:gd name="T23" fmla="*/ 37 h 1213"/>
                <a:gd name="T24" fmla="*/ 276 w 894"/>
                <a:gd name="T25" fmla="*/ 37 h 1213"/>
                <a:gd name="T26" fmla="*/ 324 w 894"/>
                <a:gd name="T27" fmla="*/ 37 h 1213"/>
                <a:gd name="T28" fmla="*/ 363 w 894"/>
                <a:gd name="T29" fmla="*/ 37 h 1213"/>
                <a:gd name="T30" fmla="*/ 396 w 894"/>
                <a:gd name="T31" fmla="*/ 37 h 1213"/>
                <a:gd name="T32" fmla="*/ 418 w 894"/>
                <a:gd name="T33" fmla="*/ 36 h 1213"/>
                <a:gd name="T34" fmla="*/ 430 w 894"/>
                <a:gd name="T35" fmla="*/ 36 h 1213"/>
                <a:gd name="T36" fmla="*/ 435 w 894"/>
                <a:gd name="T37" fmla="*/ 36 h 1213"/>
                <a:gd name="T38" fmla="*/ 467 w 894"/>
                <a:gd name="T39" fmla="*/ 36 h 1213"/>
                <a:gd name="T40" fmla="*/ 519 w 894"/>
                <a:gd name="T41" fmla="*/ 35 h 1213"/>
                <a:gd name="T42" fmla="*/ 587 w 894"/>
                <a:gd name="T43" fmla="*/ 34 h 1213"/>
                <a:gd name="T44" fmla="*/ 659 w 894"/>
                <a:gd name="T45" fmla="*/ 33 h 1213"/>
                <a:gd name="T46" fmla="*/ 728 w 894"/>
                <a:gd name="T47" fmla="*/ 31 h 1213"/>
                <a:gd name="T48" fmla="*/ 785 w 894"/>
                <a:gd name="T49" fmla="*/ 30 h 1213"/>
                <a:gd name="T50" fmla="*/ 822 w 894"/>
                <a:gd name="T51" fmla="*/ 29 h 1213"/>
                <a:gd name="T52" fmla="*/ 851 w 894"/>
                <a:gd name="T53" fmla="*/ 27 h 1213"/>
                <a:gd name="T54" fmla="*/ 882 w 894"/>
                <a:gd name="T55" fmla="*/ 20 h 1213"/>
                <a:gd name="T56" fmla="*/ 894 w 894"/>
                <a:gd name="T57" fmla="*/ 12 h 1213"/>
                <a:gd name="T58" fmla="*/ 878 w 894"/>
                <a:gd name="T59" fmla="*/ 5 h 1213"/>
                <a:gd name="T60" fmla="*/ 831 w 894"/>
                <a:gd name="T61" fmla="*/ 2 h 1213"/>
                <a:gd name="T62" fmla="*/ 780 w 894"/>
                <a:gd name="T63" fmla="*/ 0 h 1213"/>
                <a:gd name="T64" fmla="*/ 740 w 894"/>
                <a:gd name="T65" fmla="*/ 0 h 1213"/>
                <a:gd name="T66" fmla="*/ 716 w 894"/>
                <a:gd name="T67" fmla="*/ 0 h 1213"/>
                <a:gd name="T68" fmla="*/ 711 w 894"/>
                <a:gd name="T69" fmla="*/ 0 h 1213"/>
                <a:gd name="T70" fmla="*/ 694 w 894"/>
                <a:gd name="T71" fmla="*/ 0 h 1213"/>
                <a:gd name="T72" fmla="*/ 661 w 894"/>
                <a:gd name="T73" fmla="*/ 0 h 1213"/>
                <a:gd name="T74" fmla="*/ 618 w 894"/>
                <a:gd name="T75" fmla="*/ 0 h 1213"/>
                <a:gd name="T76" fmla="*/ 565 w 894"/>
                <a:gd name="T77" fmla="*/ 0 h 1213"/>
                <a:gd name="T78" fmla="*/ 506 w 894"/>
                <a:gd name="T79" fmla="*/ 0 h 1213"/>
                <a:gd name="T80" fmla="*/ 444 w 894"/>
                <a:gd name="T81" fmla="*/ 0 h 1213"/>
                <a:gd name="T82" fmla="*/ 383 w 894"/>
                <a:gd name="T83" fmla="*/ 1 h 1213"/>
                <a:gd name="T84" fmla="*/ 315 w 894"/>
                <a:gd name="T85" fmla="*/ 2 h 1213"/>
                <a:gd name="T86" fmla="*/ 252 w 894"/>
                <a:gd name="T87" fmla="*/ 3 h 1213"/>
                <a:gd name="T88" fmla="*/ 204 w 894"/>
                <a:gd name="T89" fmla="*/ 3 h 1213"/>
                <a:gd name="T90" fmla="*/ 168 w 894"/>
                <a:gd name="T91" fmla="*/ 4 h 121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4"/>
                <a:gd name="T139" fmla="*/ 0 h 1213"/>
                <a:gd name="T140" fmla="*/ 894 w 894"/>
                <a:gd name="T141" fmla="*/ 1213 h 121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4" h="1213">
                  <a:moveTo>
                    <a:pt x="151" y="145"/>
                  </a:moveTo>
                  <a:lnTo>
                    <a:pt x="131" y="164"/>
                  </a:lnTo>
                  <a:lnTo>
                    <a:pt x="111" y="193"/>
                  </a:lnTo>
                  <a:lnTo>
                    <a:pt x="92" y="234"/>
                  </a:lnTo>
                  <a:lnTo>
                    <a:pt x="73" y="278"/>
                  </a:lnTo>
                  <a:lnTo>
                    <a:pt x="58" y="326"/>
                  </a:lnTo>
                  <a:lnTo>
                    <a:pt x="45" y="374"/>
                  </a:lnTo>
                  <a:lnTo>
                    <a:pt x="36" y="416"/>
                  </a:lnTo>
                  <a:lnTo>
                    <a:pt x="30" y="451"/>
                  </a:lnTo>
                  <a:lnTo>
                    <a:pt x="19" y="609"/>
                  </a:lnTo>
                  <a:lnTo>
                    <a:pt x="9" y="762"/>
                  </a:lnTo>
                  <a:lnTo>
                    <a:pt x="3" y="876"/>
                  </a:lnTo>
                  <a:lnTo>
                    <a:pt x="0" y="922"/>
                  </a:lnTo>
                  <a:lnTo>
                    <a:pt x="2" y="931"/>
                  </a:lnTo>
                  <a:lnTo>
                    <a:pt x="6" y="953"/>
                  </a:lnTo>
                  <a:lnTo>
                    <a:pt x="13" y="988"/>
                  </a:lnTo>
                  <a:lnTo>
                    <a:pt x="25" y="1029"/>
                  </a:lnTo>
                  <a:lnTo>
                    <a:pt x="42" y="1073"/>
                  </a:lnTo>
                  <a:lnTo>
                    <a:pt x="66" y="1115"/>
                  </a:lnTo>
                  <a:lnTo>
                    <a:pt x="97" y="1150"/>
                  </a:lnTo>
                  <a:lnTo>
                    <a:pt x="135" y="1178"/>
                  </a:lnTo>
                  <a:lnTo>
                    <a:pt x="165" y="1191"/>
                  </a:lnTo>
                  <a:lnTo>
                    <a:pt x="195" y="1202"/>
                  </a:lnTo>
                  <a:lnTo>
                    <a:pt x="224" y="1207"/>
                  </a:lnTo>
                  <a:lnTo>
                    <a:pt x="251" y="1211"/>
                  </a:lnTo>
                  <a:lnTo>
                    <a:pt x="276" y="1213"/>
                  </a:lnTo>
                  <a:lnTo>
                    <a:pt x="301" y="1213"/>
                  </a:lnTo>
                  <a:lnTo>
                    <a:pt x="324" y="1209"/>
                  </a:lnTo>
                  <a:lnTo>
                    <a:pt x="345" y="1205"/>
                  </a:lnTo>
                  <a:lnTo>
                    <a:pt x="363" y="1200"/>
                  </a:lnTo>
                  <a:lnTo>
                    <a:pt x="380" y="1194"/>
                  </a:lnTo>
                  <a:lnTo>
                    <a:pt x="396" y="1189"/>
                  </a:lnTo>
                  <a:lnTo>
                    <a:pt x="408" y="1183"/>
                  </a:lnTo>
                  <a:lnTo>
                    <a:pt x="418" y="1178"/>
                  </a:lnTo>
                  <a:lnTo>
                    <a:pt x="425" y="1174"/>
                  </a:lnTo>
                  <a:lnTo>
                    <a:pt x="430" y="1172"/>
                  </a:lnTo>
                  <a:lnTo>
                    <a:pt x="431" y="1171"/>
                  </a:lnTo>
                  <a:lnTo>
                    <a:pt x="435" y="1169"/>
                  </a:lnTo>
                  <a:lnTo>
                    <a:pt x="447" y="1163"/>
                  </a:lnTo>
                  <a:lnTo>
                    <a:pt x="467" y="1154"/>
                  </a:lnTo>
                  <a:lnTo>
                    <a:pt x="490" y="1143"/>
                  </a:lnTo>
                  <a:lnTo>
                    <a:pt x="519" y="1128"/>
                  </a:lnTo>
                  <a:lnTo>
                    <a:pt x="551" y="1113"/>
                  </a:lnTo>
                  <a:lnTo>
                    <a:pt x="587" y="1095"/>
                  </a:lnTo>
                  <a:lnTo>
                    <a:pt x="622" y="1077"/>
                  </a:lnTo>
                  <a:lnTo>
                    <a:pt x="659" y="1058"/>
                  </a:lnTo>
                  <a:lnTo>
                    <a:pt x="694" y="1038"/>
                  </a:lnTo>
                  <a:lnTo>
                    <a:pt x="728" y="1020"/>
                  </a:lnTo>
                  <a:lnTo>
                    <a:pt x="758" y="1001"/>
                  </a:lnTo>
                  <a:lnTo>
                    <a:pt x="785" y="983"/>
                  </a:lnTo>
                  <a:lnTo>
                    <a:pt x="806" y="966"/>
                  </a:lnTo>
                  <a:lnTo>
                    <a:pt x="822" y="953"/>
                  </a:lnTo>
                  <a:lnTo>
                    <a:pt x="830" y="940"/>
                  </a:lnTo>
                  <a:lnTo>
                    <a:pt x="851" y="865"/>
                  </a:lnTo>
                  <a:lnTo>
                    <a:pt x="868" y="764"/>
                  </a:lnTo>
                  <a:lnTo>
                    <a:pt x="882" y="646"/>
                  </a:lnTo>
                  <a:lnTo>
                    <a:pt x="891" y="519"/>
                  </a:lnTo>
                  <a:lnTo>
                    <a:pt x="894" y="394"/>
                  </a:lnTo>
                  <a:lnTo>
                    <a:pt x="890" y="280"/>
                  </a:lnTo>
                  <a:lnTo>
                    <a:pt x="878" y="188"/>
                  </a:lnTo>
                  <a:lnTo>
                    <a:pt x="858" y="125"/>
                  </a:lnTo>
                  <a:lnTo>
                    <a:pt x="831" y="83"/>
                  </a:lnTo>
                  <a:lnTo>
                    <a:pt x="805" y="52"/>
                  </a:lnTo>
                  <a:lnTo>
                    <a:pt x="780" y="29"/>
                  </a:lnTo>
                  <a:lnTo>
                    <a:pt x="759" y="15"/>
                  </a:lnTo>
                  <a:lnTo>
                    <a:pt x="740" y="6"/>
                  </a:lnTo>
                  <a:lnTo>
                    <a:pt x="725" y="2"/>
                  </a:lnTo>
                  <a:lnTo>
                    <a:pt x="716" y="0"/>
                  </a:lnTo>
                  <a:lnTo>
                    <a:pt x="713" y="0"/>
                  </a:lnTo>
                  <a:lnTo>
                    <a:pt x="711" y="0"/>
                  </a:lnTo>
                  <a:lnTo>
                    <a:pt x="704" y="0"/>
                  </a:lnTo>
                  <a:lnTo>
                    <a:pt x="694" y="0"/>
                  </a:lnTo>
                  <a:lnTo>
                    <a:pt x="679" y="0"/>
                  </a:lnTo>
                  <a:lnTo>
                    <a:pt x="661" y="2"/>
                  </a:lnTo>
                  <a:lnTo>
                    <a:pt x="640" y="2"/>
                  </a:lnTo>
                  <a:lnTo>
                    <a:pt x="618" y="4"/>
                  </a:lnTo>
                  <a:lnTo>
                    <a:pt x="592" y="6"/>
                  </a:lnTo>
                  <a:lnTo>
                    <a:pt x="565" y="9"/>
                  </a:lnTo>
                  <a:lnTo>
                    <a:pt x="536" y="11"/>
                  </a:lnTo>
                  <a:lnTo>
                    <a:pt x="506" y="17"/>
                  </a:lnTo>
                  <a:lnTo>
                    <a:pt x="476" y="22"/>
                  </a:lnTo>
                  <a:lnTo>
                    <a:pt x="444" y="28"/>
                  </a:lnTo>
                  <a:lnTo>
                    <a:pt x="413" y="37"/>
                  </a:lnTo>
                  <a:lnTo>
                    <a:pt x="383" y="44"/>
                  </a:lnTo>
                  <a:lnTo>
                    <a:pt x="353" y="55"/>
                  </a:lnTo>
                  <a:lnTo>
                    <a:pt x="315" y="70"/>
                  </a:lnTo>
                  <a:lnTo>
                    <a:pt x="281" y="83"/>
                  </a:lnTo>
                  <a:lnTo>
                    <a:pt x="252" y="96"/>
                  </a:lnTo>
                  <a:lnTo>
                    <a:pt x="226" y="107"/>
                  </a:lnTo>
                  <a:lnTo>
                    <a:pt x="204" y="116"/>
                  </a:lnTo>
                  <a:lnTo>
                    <a:pt x="184" y="127"/>
                  </a:lnTo>
                  <a:lnTo>
                    <a:pt x="168" y="136"/>
                  </a:lnTo>
                  <a:lnTo>
                    <a:pt x="151" y="145"/>
                  </a:lnTo>
                  <a:close/>
                </a:path>
              </a:pathLst>
            </a:custGeom>
            <a:solidFill>
              <a:srgbClr val="59A35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973" name="Freeform 16"/>
            <p:cNvSpPr>
              <a:spLocks/>
            </p:cNvSpPr>
            <p:nvPr/>
          </p:nvSpPr>
          <p:spPr bwMode="auto">
            <a:xfrm>
              <a:off x="3545" y="1242"/>
              <a:ext cx="382" cy="586"/>
            </a:xfrm>
            <a:custGeom>
              <a:avLst/>
              <a:gdLst>
                <a:gd name="T0" fmla="*/ 112 w 382"/>
                <a:gd name="T1" fmla="*/ 3 h 1170"/>
                <a:gd name="T2" fmla="*/ 0 w 382"/>
                <a:gd name="T3" fmla="*/ 37 h 1170"/>
                <a:gd name="T4" fmla="*/ 260 w 382"/>
                <a:gd name="T5" fmla="*/ 37 h 1170"/>
                <a:gd name="T6" fmla="*/ 382 w 382"/>
                <a:gd name="T7" fmla="*/ 2 h 1170"/>
                <a:gd name="T8" fmla="*/ 382 w 382"/>
                <a:gd name="T9" fmla="*/ 2 h 1170"/>
                <a:gd name="T10" fmla="*/ 382 w 382"/>
                <a:gd name="T11" fmla="*/ 2 h 1170"/>
                <a:gd name="T12" fmla="*/ 380 w 382"/>
                <a:gd name="T13" fmla="*/ 2 h 1170"/>
                <a:gd name="T14" fmla="*/ 375 w 382"/>
                <a:gd name="T15" fmla="*/ 1 h 1170"/>
                <a:gd name="T16" fmla="*/ 365 w 382"/>
                <a:gd name="T17" fmla="*/ 1 h 1170"/>
                <a:gd name="T18" fmla="*/ 350 w 382"/>
                <a:gd name="T19" fmla="*/ 1 h 1170"/>
                <a:gd name="T20" fmla="*/ 327 w 382"/>
                <a:gd name="T21" fmla="*/ 1 h 1170"/>
                <a:gd name="T22" fmla="*/ 295 w 382"/>
                <a:gd name="T23" fmla="*/ 0 h 1170"/>
                <a:gd name="T24" fmla="*/ 259 w 382"/>
                <a:gd name="T25" fmla="*/ 1 h 1170"/>
                <a:gd name="T26" fmla="*/ 225 w 382"/>
                <a:gd name="T27" fmla="*/ 1 h 1170"/>
                <a:gd name="T28" fmla="*/ 195 w 382"/>
                <a:gd name="T29" fmla="*/ 1 h 1170"/>
                <a:gd name="T30" fmla="*/ 167 w 382"/>
                <a:gd name="T31" fmla="*/ 2 h 1170"/>
                <a:gd name="T32" fmla="*/ 145 w 382"/>
                <a:gd name="T33" fmla="*/ 2 h 1170"/>
                <a:gd name="T34" fmla="*/ 127 w 382"/>
                <a:gd name="T35" fmla="*/ 2 h 1170"/>
                <a:gd name="T36" fmla="*/ 116 w 382"/>
                <a:gd name="T37" fmla="*/ 3 h 1170"/>
                <a:gd name="T38" fmla="*/ 112 w 382"/>
                <a:gd name="T39" fmla="*/ 3 h 117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82"/>
                <a:gd name="T61" fmla="*/ 0 h 1170"/>
                <a:gd name="T62" fmla="*/ 382 w 382"/>
                <a:gd name="T63" fmla="*/ 1170 h 1170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82" h="1170">
                  <a:moveTo>
                    <a:pt x="112" y="77"/>
                  </a:moveTo>
                  <a:lnTo>
                    <a:pt x="0" y="1170"/>
                  </a:lnTo>
                  <a:lnTo>
                    <a:pt x="260" y="1170"/>
                  </a:lnTo>
                  <a:lnTo>
                    <a:pt x="382" y="47"/>
                  </a:lnTo>
                  <a:lnTo>
                    <a:pt x="382" y="46"/>
                  </a:lnTo>
                  <a:lnTo>
                    <a:pt x="382" y="40"/>
                  </a:lnTo>
                  <a:lnTo>
                    <a:pt x="380" y="35"/>
                  </a:lnTo>
                  <a:lnTo>
                    <a:pt x="375" y="25"/>
                  </a:lnTo>
                  <a:lnTo>
                    <a:pt x="365" y="18"/>
                  </a:lnTo>
                  <a:lnTo>
                    <a:pt x="350" y="9"/>
                  </a:lnTo>
                  <a:lnTo>
                    <a:pt x="327" y="3"/>
                  </a:lnTo>
                  <a:lnTo>
                    <a:pt x="295" y="0"/>
                  </a:lnTo>
                  <a:lnTo>
                    <a:pt x="259" y="1"/>
                  </a:lnTo>
                  <a:lnTo>
                    <a:pt x="225" y="9"/>
                  </a:lnTo>
                  <a:lnTo>
                    <a:pt x="195" y="22"/>
                  </a:lnTo>
                  <a:lnTo>
                    <a:pt x="167" y="35"/>
                  </a:lnTo>
                  <a:lnTo>
                    <a:pt x="145" y="51"/>
                  </a:lnTo>
                  <a:lnTo>
                    <a:pt x="127" y="64"/>
                  </a:lnTo>
                  <a:lnTo>
                    <a:pt x="116" y="73"/>
                  </a:lnTo>
                  <a:lnTo>
                    <a:pt x="112" y="77"/>
                  </a:lnTo>
                  <a:close/>
                </a:path>
              </a:pathLst>
            </a:custGeom>
            <a:solidFill>
              <a:srgbClr val="A5A5A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974" name="Freeform 17"/>
            <p:cNvSpPr>
              <a:spLocks/>
            </p:cNvSpPr>
            <p:nvPr/>
          </p:nvSpPr>
          <p:spPr bwMode="auto">
            <a:xfrm>
              <a:off x="1691" y="626"/>
              <a:ext cx="2242" cy="798"/>
            </a:xfrm>
            <a:custGeom>
              <a:avLst/>
              <a:gdLst>
                <a:gd name="T0" fmla="*/ 1135 w 2242"/>
                <a:gd name="T1" fmla="*/ 47 h 1596"/>
                <a:gd name="T2" fmla="*/ 1007 w 2242"/>
                <a:gd name="T3" fmla="*/ 46 h 1596"/>
                <a:gd name="T4" fmla="*/ 949 w 2242"/>
                <a:gd name="T5" fmla="*/ 42 h 1596"/>
                <a:gd name="T6" fmla="*/ 1060 w 2242"/>
                <a:gd name="T7" fmla="*/ 39 h 1596"/>
                <a:gd name="T8" fmla="*/ 898 w 2242"/>
                <a:gd name="T9" fmla="*/ 38 h 1596"/>
                <a:gd name="T10" fmla="*/ 960 w 2242"/>
                <a:gd name="T11" fmla="*/ 46 h 1596"/>
                <a:gd name="T12" fmla="*/ 1122 w 2242"/>
                <a:gd name="T13" fmla="*/ 50 h 1596"/>
                <a:gd name="T14" fmla="*/ 1206 w 2242"/>
                <a:gd name="T15" fmla="*/ 46 h 1596"/>
                <a:gd name="T16" fmla="*/ 1280 w 2242"/>
                <a:gd name="T17" fmla="*/ 25 h 1596"/>
                <a:gd name="T18" fmla="*/ 1391 w 2242"/>
                <a:gd name="T19" fmla="*/ 15 h 1596"/>
                <a:gd name="T20" fmla="*/ 1585 w 2242"/>
                <a:gd name="T21" fmla="*/ 11 h 1596"/>
                <a:gd name="T22" fmla="*/ 1739 w 2242"/>
                <a:gd name="T23" fmla="*/ 14 h 1596"/>
                <a:gd name="T24" fmla="*/ 1891 w 2242"/>
                <a:gd name="T25" fmla="*/ 14 h 1596"/>
                <a:gd name="T26" fmla="*/ 2007 w 2242"/>
                <a:gd name="T27" fmla="*/ 12 h 1596"/>
                <a:gd name="T28" fmla="*/ 2204 w 2242"/>
                <a:gd name="T29" fmla="*/ 23 h 1596"/>
                <a:gd name="T30" fmla="*/ 2241 w 2242"/>
                <a:gd name="T31" fmla="*/ 22 h 1596"/>
                <a:gd name="T32" fmla="*/ 2165 w 2242"/>
                <a:gd name="T33" fmla="*/ 13 h 1596"/>
                <a:gd name="T34" fmla="*/ 2036 w 2242"/>
                <a:gd name="T35" fmla="*/ 9 h 1596"/>
                <a:gd name="T36" fmla="*/ 1987 w 2242"/>
                <a:gd name="T37" fmla="*/ 10 h 1596"/>
                <a:gd name="T38" fmla="*/ 1887 w 2242"/>
                <a:gd name="T39" fmla="*/ 12 h 1596"/>
                <a:gd name="T40" fmla="*/ 1780 w 2242"/>
                <a:gd name="T41" fmla="*/ 12 h 1596"/>
                <a:gd name="T42" fmla="*/ 1679 w 2242"/>
                <a:gd name="T43" fmla="*/ 11 h 1596"/>
                <a:gd name="T44" fmla="*/ 1697 w 2242"/>
                <a:gd name="T45" fmla="*/ 6 h 1596"/>
                <a:gd name="T46" fmla="*/ 1652 w 2242"/>
                <a:gd name="T47" fmla="*/ 3 h 1596"/>
                <a:gd name="T48" fmla="*/ 1529 w 2242"/>
                <a:gd name="T49" fmla="*/ 10 h 1596"/>
                <a:gd name="T50" fmla="*/ 1353 w 2242"/>
                <a:gd name="T51" fmla="*/ 13 h 1596"/>
                <a:gd name="T52" fmla="*/ 1247 w 2242"/>
                <a:gd name="T53" fmla="*/ 21 h 1596"/>
                <a:gd name="T54" fmla="*/ 1178 w 2242"/>
                <a:gd name="T55" fmla="*/ 25 h 1596"/>
                <a:gd name="T56" fmla="*/ 1000 w 2242"/>
                <a:gd name="T57" fmla="*/ 24 h 1596"/>
                <a:gd name="T58" fmla="*/ 471 w 2242"/>
                <a:gd name="T59" fmla="*/ 27 h 1596"/>
                <a:gd name="T60" fmla="*/ 248 w 2242"/>
                <a:gd name="T61" fmla="*/ 27 h 1596"/>
                <a:gd name="T62" fmla="*/ 104 w 2242"/>
                <a:gd name="T63" fmla="*/ 25 h 1596"/>
                <a:gd name="T64" fmla="*/ 11 w 2242"/>
                <a:gd name="T65" fmla="*/ 25 h 1596"/>
                <a:gd name="T66" fmla="*/ 169 w 2242"/>
                <a:gd name="T67" fmla="*/ 28 h 1596"/>
                <a:gd name="T68" fmla="*/ 241 w 2242"/>
                <a:gd name="T69" fmla="*/ 29 h 1596"/>
                <a:gd name="T70" fmla="*/ 564 w 2242"/>
                <a:gd name="T71" fmla="*/ 38 h 1596"/>
                <a:gd name="T72" fmla="*/ 437 w 2242"/>
                <a:gd name="T73" fmla="*/ 29 h 1596"/>
                <a:gd name="T74" fmla="*/ 982 w 2242"/>
                <a:gd name="T75" fmla="*/ 25 h 1596"/>
                <a:gd name="T76" fmla="*/ 1161 w 2242"/>
                <a:gd name="T77" fmla="*/ 25 h 1596"/>
                <a:gd name="T78" fmla="*/ 1196 w 2242"/>
                <a:gd name="T79" fmla="*/ 33 h 1596"/>
                <a:gd name="T80" fmla="*/ 1119 w 2242"/>
                <a:gd name="T81" fmla="*/ 29 h 1596"/>
                <a:gd name="T82" fmla="*/ 1192 w 2242"/>
                <a:gd name="T83" fmla="*/ 29 h 1596"/>
                <a:gd name="T84" fmla="*/ 1084 w 2242"/>
                <a:gd name="T85" fmla="*/ 25 h 1596"/>
                <a:gd name="T86" fmla="*/ 1165 w 2242"/>
                <a:gd name="T87" fmla="*/ 26 h 1596"/>
                <a:gd name="T88" fmla="*/ 1206 w 2242"/>
                <a:gd name="T89" fmla="*/ 27 h 1596"/>
                <a:gd name="T90" fmla="*/ 1110 w 2242"/>
                <a:gd name="T91" fmla="*/ 25 h 1596"/>
                <a:gd name="T92" fmla="*/ 1084 w 2242"/>
                <a:gd name="T93" fmla="*/ 25 h 1596"/>
                <a:gd name="T94" fmla="*/ 1098 w 2242"/>
                <a:gd name="T95" fmla="*/ 27 h 1596"/>
                <a:gd name="T96" fmla="*/ 1102 w 2242"/>
                <a:gd name="T97" fmla="*/ 27 h 1596"/>
                <a:gd name="T98" fmla="*/ 1099 w 2242"/>
                <a:gd name="T99" fmla="*/ 30 h 1596"/>
                <a:gd name="T100" fmla="*/ 1054 w 2242"/>
                <a:gd name="T101" fmla="*/ 34 h 1596"/>
                <a:gd name="T102" fmla="*/ 969 w 2242"/>
                <a:gd name="T103" fmla="*/ 28 h 1596"/>
                <a:gd name="T104" fmla="*/ 905 w 2242"/>
                <a:gd name="T105" fmla="*/ 30 h 1596"/>
                <a:gd name="T106" fmla="*/ 883 w 2242"/>
                <a:gd name="T107" fmla="*/ 30 h 1596"/>
                <a:gd name="T108" fmla="*/ 933 w 2242"/>
                <a:gd name="T109" fmla="*/ 31 h 1596"/>
                <a:gd name="T110" fmla="*/ 930 w 2242"/>
                <a:gd name="T111" fmla="*/ 35 h 1596"/>
                <a:gd name="T112" fmla="*/ 958 w 2242"/>
                <a:gd name="T113" fmla="*/ 37 h 1596"/>
                <a:gd name="T114" fmla="*/ 1135 w 2242"/>
                <a:gd name="T115" fmla="*/ 34 h 1596"/>
                <a:gd name="T116" fmla="*/ 1078 w 2242"/>
                <a:gd name="T117" fmla="*/ 39 h 1596"/>
                <a:gd name="T118" fmla="*/ 1174 w 2242"/>
                <a:gd name="T119" fmla="*/ 40 h 159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242"/>
                <a:gd name="T181" fmla="*/ 0 h 1596"/>
                <a:gd name="T182" fmla="*/ 2242 w 2242"/>
                <a:gd name="T183" fmla="*/ 1596 h 159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242" h="1596">
                  <a:moveTo>
                    <a:pt x="1076" y="1362"/>
                  </a:moveTo>
                  <a:lnTo>
                    <a:pt x="1165" y="1320"/>
                  </a:lnTo>
                  <a:lnTo>
                    <a:pt x="1163" y="1346"/>
                  </a:lnTo>
                  <a:lnTo>
                    <a:pt x="1161" y="1373"/>
                  </a:lnTo>
                  <a:lnTo>
                    <a:pt x="1158" y="1401"/>
                  </a:lnTo>
                  <a:lnTo>
                    <a:pt x="1153" y="1429"/>
                  </a:lnTo>
                  <a:lnTo>
                    <a:pt x="1145" y="1456"/>
                  </a:lnTo>
                  <a:lnTo>
                    <a:pt x="1135" y="1480"/>
                  </a:lnTo>
                  <a:lnTo>
                    <a:pt x="1122" y="1502"/>
                  </a:lnTo>
                  <a:lnTo>
                    <a:pt x="1105" y="1521"/>
                  </a:lnTo>
                  <a:lnTo>
                    <a:pt x="1088" y="1524"/>
                  </a:lnTo>
                  <a:lnTo>
                    <a:pt x="1071" y="1521"/>
                  </a:lnTo>
                  <a:lnTo>
                    <a:pt x="1054" y="1511"/>
                  </a:lnTo>
                  <a:lnTo>
                    <a:pt x="1037" y="1497"/>
                  </a:lnTo>
                  <a:lnTo>
                    <a:pt x="1021" y="1478"/>
                  </a:lnTo>
                  <a:lnTo>
                    <a:pt x="1007" y="1458"/>
                  </a:lnTo>
                  <a:lnTo>
                    <a:pt x="994" y="1432"/>
                  </a:lnTo>
                  <a:lnTo>
                    <a:pt x="983" y="1407"/>
                  </a:lnTo>
                  <a:lnTo>
                    <a:pt x="1076" y="1362"/>
                  </a:lnTo>
                  <a:lnTo>
                    <a:pt x="1068" y="1313"/>
                  </a:lnTo>
                  <a:lnTo>
                    <a:pt x="971" y="1361"/>
                  </a:lnTo>
                  <a:lnTo>
                    <a:pt x="962" y="1349"/>
                  </a:lnTo>
                  <a:lnTo>
                    <a:pt x="954" y="1333"/>
                  </a:lnTo>
                  <a:lnTo>
                    <a:pt x="949" y="1315"/>
                  </a:lnTo>
                  <a:lnTo>
                    <a:pt x="941" y="1296"/>
                  </a:lnTo>
                  <a:lnTo>
                    <a:pt x="956" y="1287"/>
                  </a:lnTo>
                  <a:lnTo>
                    <a:pt x="973" y="1280"/>
                  </a:lnTo>
                  <a:lnTo>
                    <a:pt x="990" y="1270"/>
                  </a:lnTo>
                  <a:lnTo>
                    <a:pt x="1008" y="1261"/>
                  </a:lnTo>
                  <a:lnTo>
                    <a:pt x="1026" y="1252"/>
                  </a:lnTo>
                  <a:lnTo>
                    <a:pt x="1044" y="1245"/>
                  </a:lnTo>
                  <a:lnTo>
                    <a:pt x="1060" y="1237"/>
                  </a:lnTo>
                  <a:lnTo>
                    <a:pt x="1076" y="1230"/>
                  </a:lnTo>
                  <a:lnTo>
                    <a:pt x="1067" y="1182"/>
                  </a:lnTo>
                  <a:lnTo>
                    <a:pt x="948" y="1237"/>
                  </a:lnTo>
                  <a:lnTo>
                    <a:pt x="946" y="1234"/>
                  </a:lnTo>
                  <a:lnTo>
                    <a:pt x="946" y="1228"/>
                  </a:lnTo>
                  <a:lnTo>
                    <a:pt x="946" y="1222"/>
                  </a:lnTo>
                  <a:lnTo>
                    <a:pt x="946" y="1215"/>
                  </a:lnTo>
                  <a:lnTo>
                    <a:pt x="898" y="1210"/>
                  </a:lnTo>
                  <a:lnTo>
                    <a:pt x="898" y="1245"/>
                  </a:lnTo>
                  <a:lnTo>
                    <a:pt x="901" y="1278"/>
                  </a:lnTo>
                  <a:lnTo>
                    <a:pt x="906" y="1313"/>
                  </a:lnTo>
                  <a:lnTo>
                    <a:pt x="914" y="1344"/>
                  </a:lnTo>
                  <a:lnTo>
                    <a:pt x="923" y="1377"/>
                  </a:lnTo>
                  <a:lnTo>
                    <a:pt x="933" y="1408"/>
                  </a:lnTo>
                  <a:lnTo>
                    <a:pt x="946" y="1438"/>
                  </a:lnTo>
                  <a:lnTo>
                    <a:pt x="960" y="1467"/>
                  </a:lnTo>
                  <a:lnTo>
                    <a:pt x="975" y="1495"/>
                  </a:lnTo>
                  <a:lnTo>
                    <a:pt x="992" y="1522"/>
                  </a:lnTo>
                  <a:lnTo>
                    <a:pt x="1010" y="1546"/>
                  </a:lnTo>
                  <a:lnTo>
                    <a:pt x="1030" y="1565"/>
                  </a:lnTo>
                  <a:lnTo>
                    <a:pt x="1051" y="1581"/>
                  </a:lnTo>
                  <a:lnTo>
                    <a:pt x="1073" y="1591"/>
                  </a:lnTo>
                  <a:lnTo>
                    <a:pt x="1097" y="1596"/>
                  </a:lnTo>
                  <a:lnTo>
                    <a:pt x="1122" y="1592"/>
                  </a:lnTo>
                  <a:lnTo>
                    <a:pt x="1140" y="1585"/>
                  </a:lnTo>
                  <a:lnTo>
                    <a:pt x="1155" y="1574"/>
                  </a:lnTo>
                  <a:lnTo>
                    <a:pt x="1169" y="1559"/>
                  </a:lnTo>
                  <a:lnTo>
                    <a:pt x="1180" y="1541"/>
                  </a:lnTo>
                  <a:lnTo>
                    <a:pt x="1188" y="1521"/>
                  </a:lnTo>
                  <a:lnTo>
                    <a:pt x="1196" y="1499"/>
                  </a:lnTo>
                  <a:lnTo>
                    <a:pt x="1202" y="1475"/>
                  </a:lnTo>
                  <a:lnTo>
                    <a:pt x="1206" y="1451"/>
                  </a:lnTo>
                  <a:lnTo>
                    <a:pt x="1246" y="1005"/>
                  </a:lnTo>
                  <a:lnTo>
                    <a:pt x="1248" y="972"/>
                  </a:lnTo>
                  <a:lnTo>
                    <a:pt x="1252" y="937"/>
                  </a:lnTo>
                  <a:lnTo>
                    <a:pt x="1256" y="904"/>
                  </a:lnTo>
                  <a:lnTo>
                    <a:pt x="1261" y="871"/>
                  </a:lnTo>
                  <a:lnTo>
                    <a:pt x="1266" y="838"/>
                  </a:lnTo>
                  <a:lnTo>
                    <a:pt x="1272" y="807"/>
                  </a:lnTo>
                  <a:lnTo>
                    <a:pt x="1280" y="775"/>
                  </a:lnTo>
                  <a:lnTo>
                    <a:pt x="1287" y="744"/>
                  </a:lnTo>
                  <a:lnTo>
                    <a:pt x="1297" y="707"/>
                  </a:lnTo>
                  <a:lnTo>
                    <a:pt x="1308" y="670"/>
                  </a:lnTo>
                  <a:lnTo>
                    <a:pt x="1321" y="635"/>
                  </a:lnTo>
                  <a:lnTo>
                    <a:pt x="1337" y="600"/>
                  </a:lnTo>
                  <a:lnTo>
                    <a:pt x="1354" y="567"/>
                  </a:lnTo>
                  <a:lnTo>
                    <a:pt x="1371" y="534"/>
                  </a:lnTo>
                  <a:lnTo>
                    <a:pt x="1391" y="505"/>
                  </a:lnTo>
                  <a:lnTo>
                    <a:pt x="1411" y="475"/>
                  </a:lnTo>
                  <a:lnTo>
                    <a:pt x="1434" y="450"/>
                  </a:lnTo>
                  <a:lnTo>
                    <a:pt x="1456" y="424"/>
                  </a:lnTo>
                  <a:lnTo>
                    <a:pt x="1481" y="402"/>
                  </a:lnTo>
                  <a:lnTo>
                    <a:pt x="1505" y="383"/>
                  </a:lnTo>
                  <a:lnTo>
                    <a:pt x="1532" y="367"/>
                  </a:lnTo>
                  <a:lnTo>
                    <a:pt x="1558" y="352"/>
                  </a:lnTo>
                  <a:lnTo>
                    <a:pt x="1585" y="343"/>
                  </a:lnTo>
                  <a:lnTo>
                    <a:pt x="1614" y="335"/>
                  </a:lnTo>
                  <a:lnTo>
                    <a:pt x="1630" y="361"/>
                  </a:lnTo>
                  <a:lnTo>
                    <a:pt x="1644" y="383"/>
                  </a:lnTo>
                  <a:lnTo>
                    <a:pt x="1658" y="405"/>
                  </a:lnTo>
                  <a:lnTo>
                    <a:pt x="1674" y="424"/>
                  </a:lnTo>
                  <a:lnTo>
                    <a:pt x="1692" y="440"/>
                  </a:lnTo>
                  <a:lnTo>
                    <a:pt x="1713" y="455"/>
                  </a:lnTo>
                  <a:lnTo>
                    <a:pt x="1739" y="470"/>
                  </a:lnTo>
                  <a:lnTo>
                    <a:pt x="1771" y="483"/>
                  </a:lnTo>
                  <a:lnTo>
                    <a:pt x="1789" y="488"/>
                  </a:lnTo>
                  <a:lnTo>
                    <a:pt x="1806" y="490"/>
                  </a:lnTo>
                  <a:lnTo>
                    <a:pt x="1824" y="492"/>
                  </a:lnTo>
                  <a:lnTo>
                    <a:pt x="1841" y="492"/>
                  </a:lnTo>
                  <a:lnTo>
                    <a:pt x="1858" y="488"/>
                  </a:lnTo>
                  <a:lnTo>
                    <a:pt x="1874" y="484"/>
                  </a:lnTo>
                  <a:lnTo>
                    <a:pt x="1891" y="479"/>
                  </a:lnTo>
                  <a:lnTo>
                    <a:pt x="1906" y="470"/>
                  </a:lnTo>
                  <a:lnTo>
                    <a:pt x="1922" y="462"/>
                  </a:lnTo>
                  <a:lnTo>
                    <a:pt x="1936" y="451"/>
                  </a:lnTo>
                  <a:lnTo>
                    <a:pt x="1952" y="440"/>
                  </a:lnTo>
                  <a:lnTo>
                    <a:pt x="1966" y="427"/>
                  </a:lnTo>
                  <a:lnTo>
                    <a:pt x="1980" y="413"/>
                  </a:lnTo>
                  <a:lnTo>
                    <a:pt x="1994" y="398"/>
                  </a:lnTo>
                  <a:lnTo>
                    <a:pt x="2007" y="381"/>
                  </a:lnTo>
                  <a:lnTo>
                    <a:pt x="2020" y="365"/>
                  </a:lnTo>
                  <a:lnTo>
                    <a:pt x="2062" y="398"/>
                  </a:lnTo>
                  <a:lnTo>
                    <a:pt x="2098" y="438"/>
                  </a:lnTo>
                  <a:lnTo>
                    <a:pt x="2130" y="486"/>
                  </a:lnTo>
                  <a:lnTo>
                    <a:pt x="2157" y="542"/>
                  </a:lnTo>
                  <a:lnTo>
                    <a:pt x="2178" y="600"/>
                  </a:lnTo>
                  <a:lnTo>
                    <a:pt x="2195" y="665"/>
                  </a:lnTo>
                  <a:lnTo>
                    <a:pt x="2204" y="729"/>
                  </a:lnTo>
                  <a:lnTo>
                    <a:pt x="2208" y="797"/>
                  </a:lnTo>
                  <a:lnTo>
                    <a:pt x="2211" y="843"/>
                  </a:lnTo>
                  <a:lnTo>
                    <a:pt x="2215" y="895"/>
                  </a:lnTo>
                  <a:lnTo>
                    <a:pt x="2219" y="934"/>
                  </a:lnTo>
                  <a:lnTo>
                    <a:pt x="2222" y="945"/>
                  </a:lnTo>
                  <a:lnTo>
                    <a:pt x="2237" y="862"/>
                  </a:lnTo>
                  <a:lnTo>
                    <a:pt x="2242" y="775"/>
                  </a:lnTo>
                  <a:lnTo>
                    <a:pt x="2241" y="687"/>
                  </a:lnTo>
                  <a:lnTo>
                    <a:pt x="2230" y="604"/>
                  </a:lnTo>
                  <a:lnTo>
                    <a:pt x="2225" y="577"/>
                  </a:lnTo>
                  <a:lnTo>
                    <a:pt x="2219" y="549"/>
                  </a:lnTo>
                  <a:lnTo>
                    <a:pt x="2211" y="521"/>
                  </a:lnTo>
                  <a:lnTo>
                    <a:pt x="2200" y="496"/>
                  </a:lnTo>
                  <a:lnTo>
                    <a:pt x="2190" y="472"/>
                  </a:lnTo>
                  <a:lnTo>
                    <a:pt x="2178" y="448"/>
                  </a:lnTo>
                  <a:lnTo>
                    <a:pt x="2165" y="424"/>
                  </a:lnTo>
                  <a:lnTo>
                    <a:pt x="2151" y="402"/>
                  </a:lnTo>
                  <a:lnTo>
                    <a:pt x="2136" y="381"/>
                  </a:lnTo>
                  <a:lnTo>
                    <a:pt x="2121" y="361"/>
                  </a:lnTo>
                  <a:lnTo>
                    <a:pt x="2105" y="341"/>
                  </a:lnTo>
                  <a:lnTo>
                    <a:pt x="2088" y="323"/>
                  </a:lnTo>
                  <a:lnTo>
                    <a:pt x="2071" y="304"/>
                  </a:lnTo>
                  <a:lnTo>
                    <a:pt x="2053" y="288"/>
                  </a:lnTo>
                  <a:lnTo>
                    <a:pt x="2036" y="273"/>
                  </a:lnTo>
                  <a:lnTo>
                    <a:pt x="2017" y="258"/>
                  </a:lnTo>
                  <a:lnTo>
                    <a:pt x="2014" y="260"/>
                  </a:lnTo>
                  <a:lnTo>
                    <a:pt x="2011" y="262"/>
                  </a:lnTo>
                  <a:lnTo>
                    <a:pt x="2008" y="264"/>
                  </a:lnTo>
                  <a:lnTo>
                    <a:pt x="2006" y="267"/>
                  </a:lnTo>
                  <a:lnTo>
                    <a:pt x="2002" y="273"/>
                  </a:lnTo>
                  <a:lnTo>
                    <a:pt x="1997" y="282"/>
                  </a:lnTo>
                  <a:lnTo>
                    <a:pt x="1987" y="295"/>
                  </a:lnTo>
                  <a:lnTo>
                    <a:pt x="1977" y="311"/>
                  </a:lnTo>
                  <a:lnTo>
                    <a:pt x="1961" y="332"/>
                  </a:lnTo>
                  <a:lnTo>
                    <a:pt x="1947" y="348"/>
                  </a:lnTo>
                  <a:lnTo>
                    <a:pt x="1934" y="363"/>
                  </a:lnTo>
                  <a:lnTo>
                    <a:pt x="1921" y="376"/>
                  </a:lnTo>
                  <a:lnTo>
                    <a:pt x="1909" y="385"/>
                  </a:lnTo>
                  <a:lnTo>
                    <a:pt x="1897" y="394"/>
                  </a:lnTo>
                  <a:lnTo>
                    <a:pt x="1887" y="400"/>
                  </a:lnTo>
                  <a:lnTo>
                    <a:pt x="1875" y="405"/>
                  </a:lnTo>
                  <a:lnTo>
                    <a:pt x="1863" y="407"/>
                  </a:lnTo>
                  <a:lnTo>
                    <a:pt x="1852" y="409"/>
                  </a:lnTo>
                  <a:lnTo>
                    <a:pt x="1840" y="411"/>
                  </a:lnTo>
                  <a:lnTo>
                    <a:pt x="1827" y="411"/>
                  </a:lnTo>
                  <a:lnTo>
                    <a:pt x="1812" y="409"/>
                  </a:lnTo>
                  <a:lnTo>
                    <a:pt x="1797" y="409"/>
                  </a:lnTo>
                  <a:lnTo>
                    <a:pt x="1780" y="407"/>
                  </a:lnTo>
                  <a:lnTo>
                    <a:pt x="1761" y="405"/>
                  </a:lnTo>
                  <a:lnTo>
                    <a:pt x="1750" y="398"/>
                  </a:lnTo>
                  <a:lnTo>
                    <a:pt x="1737" y="392"/>
                  </a:lnTo>
                  <a:lnTo>
                    <a:pt x="1725" y="385"/>
                  </a:lnTo>
                  <a:lnTo>
                    <a:pt x="1712" y="378"/>
                  </a:lnTo>
                  <a:lnTo>
                    <a:pt x="1700" y="370"/>
                  </a:lnTo>
                  <a:lnTo>
                    <a:pt x="1688" y="359"/>
                  </a:lnTo>
                  <a:lnTo>
                    <a:pt x="1679" y="346"/>
                  </a:lnTo>
                  <a:lnTo>
                    <a:pt x="1670" y="332"/>
                  </a:lnTo>
                  <a:lnTo>
                    <a:pt x="1674" y="326"/>
                  </a:lnTo>
                  <a:lnTo>
                    <a:pt x="1678" y="319"/>
                  </a:lnTo>
                  <a:lnTo>
                    <a:pt x="1680" y="311"/>
                  </a:lnTo>
                  <a:lnTo>
                    <a:pt x="1684" y="304"/>
                  </a:lnTo>
                  <a:lnTo>
                    <a:pt x="1694" y="265"/>
                  </a:lnTo>
                  <a:lnTo>
                    <a:pt x="1697" y="225"/>
                  </a:lnTo>
                  <a:lnTo>
                    <a:pt x="1697" y="185"/>
                  </a:lnTo>
                  <a:lnTo>
                    <a:pt x="1695" y="146"/>
                  </a:lnTo>
                  <a:lnTo>
                    <a:pt x="1688" y="105"/>
                  </a:lnTo>
                  <a:lnTo>
                    <a:pt x="1678" y="69"/>
                  </a:lnTo>
                  <a:lnTo>
                    <a:pt x="1665" y="34"/>
                  </a:lnTo>
                  <a:lnTo>
                    <a:pt x="1649" y="0"/>
                  </a:lnTo>
                  <a:lnTo>
                    <a:pt x="1648" y="10"/>
                  </a:lnTo>
                  <a:lnTo>
                    <a:pt x="1649" y="39"/>
                  </a:lnTo>
                  <a:lnTo>
                    <a:pt x="1652" y="80"/>
                  </a:lnTo>
                  <a:lnTo>
                    <a:pt x="1653" y="127"/>
                  </a:lnTo>
                  <a:lnTo>
                    <a:pt x="1650" y="179"/>
                  </a:lnTo>
                  <a:lnTo>
                    <a:pt x="1644" y="225"/>
                  </a:lnTo>
                  <a:lnTo>
                    <a:pt x="1630" y="262"/>
                  </a:lnTo>
                  <a:lnTo>
                    <a:pt x="1606" y="284"/>
                  </a:lnTo>
                  <a:lnTo>
                    <a:pt x="1580" y="284"/>
                  </a:lnTo>
                  <a:lnTo>
                    <a:pt x="1554" y="288"/>
                  </a:lnTo>
                  <a:lnTo>
                    <a:pt x="1529" y="295"/>
                  </a:lnTo>
                  <a:lnTo>
                    <a:pt x="1504" y="304"/>
                  </a:lnTo>
                  <a:lnTo>
                    <a:pt x="1481" y="315"/>
                  </a:lnTo>
                  <a:lnTo>
                    <a:pt x="1457" y="330"/>
                  </a:lnTo>
                  <a:lnTo>
                    <a:pt x="1435" y="345"/>
                  </a:lnTo>
                  <a:lnTo>
                    <a:pt x="1413" y="363"/>
                  </a:lnTo>
                  <a:lnTo>
                    <a:pt x="1392" y="383"/>
                  </a:lnTo>
                  <a:lnTo>
                    <a:pt x="1371" y="405"/>
                  </a:lnTo>
                  <a:lnTo>
                    <a:pt x="1353" y="429"/>
                  </a:lnTo>
                  <a:lnTo>
                    <a:pt x="1334" y="455"/>
                  </a:lnTo>
                  <a:lnTo>
                    <a:pt x="1317" y="481"/>
                  </a:lnTo>
                  <a:lnTo>
                    <a:pt x="1302" y="510"/>
                  </a:lnTo>
                  <a:lnTo>
                    <a:pt x="1286" y="540"/>
                  </a:lnTo>
                  <a:lnTo>
                    <a:pt x="1273" y="569"/>
                  </a:lnTo>
                  <a:lnTo>
                    <a:pt x="1263" y="597"/>
                  </a:lnTo>
                  <a:lnTo>
                    <a:pt x="1253" y="626"/>
                  </a:lnTo>
                  <a:lnTo>
                    <a:pt x="1247" y="656"/>
                  </a:lnTo>
                  <a:lnTo>
                    <a:pt x="1242" y="685"/>
                  </a:lnTo>
                  <a:lnTo>
                    <a:pt x="1236" y="715"/>
                  </a:lnTo>
                  <a:lnTo>
                    <a:pt x="1231" y="746"/>
                  </a:lnTo>
                  <a:lnTo>
                    <a:pt x="1226" y="775"/>
                  </a:lnTo>
                  <a:lnTo>
                    <a:pt x="1221" y="805"/>
                  </a:lnTo>
                  <a:lnTo>
                    <a:pt x="1210" y="797"/>
                  </a:lnTo>
                  <a:lnTo>
                    <a:pt x="1196" y="790"/>
                  </a:lnTo>
                  <a:lnTo>
                    <a:pt x="1178" y="783"/>
                  </a:lnTo>
                  <a:lnTo>
                    <a:pt x="1159" y="773"/>
                  </a:lnTo>
                  <a:lnTo>
                    <a:pt x="1141" y="762"/>
                  </a:lnTo>
                  <a:lnTo>
                    <a:pt x="1124" y="751"/>
                  </a:lnTo>
                  <a:lnTo>
                    <a:pt x="1112" y="740"/>
                  </a:lnTo>
                  <a:lnTo>
                    <a:pt x="1107" y="727"/>
                  </a:lnTo>
                  <a:lnTo>
                    <a:pt x="1084" y="733"/>
                  </a:lnTo>
                  <a:lnTo>
                    <a:pt x="1047" y="742"/>
                  </a:lnTo>
                  <a:lnTo>
                    <a:pt x="1000" y="751"/>
                  </a:lnTo>
                  <a:lnTo>
                    <a:pt x="944" y="766"/>
                  </a:lnTo>
                  <a:lnTo>
                    <a:pt x="881" y="781"/>
                  </a:lnTo>
                  <a:lnTo>
                    <a:pt x="813" y="796"/>
                  </a:lnTo>
                  <a:lnTo>
                    <a:pt x="743" y="812"/>
                  </a:lnTo>
                  <a:lnTo>
                    <a:pt x="671" y="829"/>
                  </a:lnTo>
                  <a:lnTo>
                    <a:pt x="600" y="845"/>
                  </a:lnTo>
                  <a:lnTo>
                    <a:pt x="534" y="862"/>
                  </a:lnTo>
                  <a:lnTo>
                    <a:pt x="471" y="877"/>
                  </a:lnTo>
                  <a:lnTo>
                    <a:pt x="415" y="889"/>
                  </a:lnTo>
                  <a:lnTo>
                    <a:pt x="368" y="900"/>
                  </a:lnTo>
                  <a:lnTo>
                    <a:pt x="333" y="908"/>
                  </a:lnTo>
                  <a:lnTo>
                    <a:pt x="309" y="913"/>
                  </a:lnTo>
                  <a:lnTo>
                    <a:pt x="301" y="915"/>
                  </a:lnTo>
                  <a:lnTo>
                    <a:pt x="283" y="908"/>
                  </a:lnTo>
                  <a:lnTo>
                    <a:pt x="265" y="899"/>
                  </a:lnTo>
                  <a:lnTo>
                    <a:pt x="248" y="891"/>
                  </a:lnTo>
                  <a:lnTo>
                    <a:pt x="229" y="882"/>
                  </a:lnTo>
                  <a:lnTo>
                    <a:pt x="211" y="873"/>
                  </a:lnTo>
                  <a:lnTo>
                    <a:pt x="193" y="864"/>
                  </a:lnTo>
                  <a:lnTo>
                    <a:pt x="176" y="856"/>
                  </a:lnTo>
                  <a:lnTo>
                    <a:pt x="158" y="847"/>
                  </a:lnTo>
                  <a:lnTo>
                    <a:pt x="139" y="838"/>
                  </a:lnTo>
                  <a:lnTo>
                    <a:pt x="121" y="830"/>
                  </a:lnTo>
                  <a:lnTo>
                    <a:pt x="104" y="821"/>
                  </a:lnTo>
                  <a:lnTo>
                    <a:pt x="86" y="814"/>
                  </a:lnTo>
                  <a:lnTo>
                    <a:pt x="68" y="807"/>
                  </a:lnTo>
                  <a:lnTo>
                    <a:pt x="49" y="799"/>
                  </a:lnTo>
                  <a:lnTo>
                    <a:pt x="31" y="792"/>
                  </a:lnTo>
                  <a:lnTo>
                    <a:pt x="13" y="784"/>
                  </a:lnTo>
                  <a:lnTo>
                    <a:pt x="0" y="803"/>
                  </a:lnTo>
                  <a:lnTo>
                    <a:pt x="4" y="807"/>
                  </a:lnTo>
                  <a:lnTo>
                    <a:pt x="11" y="812"/>
                  </a:lnTo>
                  <a:lnTo>
                    <a:pt x="24" y="819"/>
                  </a:lnTo>
                  <a:lnTo>
                    <a:pt x="40" y="829"/>
                  </a:lnTo>
                  <a:lnTo>
                    <a:pt x="60" y="838"/>
                  </a:lnTo>
                  <a:lnTo>
                    <a:pt x="81" y="849"/>
                  </a:lnTo>
                  <a:lnTo>
                    <a:pt x="103" y="862"/>
                  </a:lnTo>
                  <a:lnTo>
                    <a:pt x="125" y="873"/>
                  </a:lnTo>
                  <a:lnTo>
                    <a:pt x="147" y="886"/>
                  </a:lnTo>
                  <a:lnTo>
                    <a:pt x="169" y="897"/>
                  </a:lnTo>
                  <a:lnTo>
                    <a:pt x="190" y="908"/>
                  </a:lnTo>
                  <a:lnTo>
                    <a:pt x="209" y="917"/>
                  </a:lnTo>
                  <a:lnTo>
                    <a:pt x="224" y="926"/>
                  </a:lnTo>
                  <a:lnTo>
                    <a:pt x="236" y="932"/>
                  </a:lnTo>
                  <a:lnTo>
                    <a:pt x="244" y="935"/>
                  </a:lnTo>
                  <a:lnTo>
                    <a:pt x="246" y="937"/>
                  </a:lnTo>
                  <a:lnTo>
                    <a:pt x="245" y="937"/>
                  </a:lnTo>
                  <a:lnTo>
                    <a:pt x="241" y="939"/>
                  </a:lnTo>
                  <a:lnTo>
                    <a:pt x="236" y="943"/>
                  </a:lnTo>
                  <a:lnTo>
                    <a:pt x="229" y="946"/>
                  </a:lnTo>
                  <a:lnTo>
                    <a:pt x="222" y="950"/>
                  </a:lnTo>
                  <a:lnTo>
                    <a:pt x="215" y="956"/>
                  </a:lnTo>
                  <a:lnTo>
                    <a:pt x="209" y="959"/>
                  </a:lnTo>
                  <a:lnTo>
                    <a:pt x="203" y="965"/>
                  </a:lnTo>
                  <a:lnTo>
                    <a:pt x="557" y="1184"/>
                  </a:lnTo>
                  <a:lnTo>
                    <a:pt x="564" y="1188"/>
                  </a:lnTo>
                  <a:lnTo>
                    <a:pt x="570" y="1189"/>
                  </a:lnTo>
                  <a:lnTo>
                    <a:pt x="577" y="1189"/>
                  </a:lnTo>
                  <a:lnTo>
                    <a:pt x="583" y="1182"/>
                  </a:lnTo>
                  <a:lnTo>
                    <a:pt x="279" y="978"/>
                  </a:lnTo>
                  <a:lnTo>
                    <a:pt x="300" y="970"/>
                  </a:lnTo>
                  <a:lnTo>
                    <a:pt x="335" y="961"/>
                  </a:lnTo>
                  <a:lnTo>
                    <a:pt x="381" y="946"/>
                  </a:lnTo>
                  <a:lnTo>
                    <a:pt x="437" y="932"/>
                  </a:lnTo>
                  <a:lnTo>
                    <a:pt x="501" y="915"/>
                  </a:lnTo>
                  <a:lnTo>
                    <a:pt x="570" y="897"/>
                  </a:lnTo>
                  <a:lnTo>
                    <a:pt x="644" y="877"/>
                  </a:lnTo>
                  <a:lnTo>
                    <a:pt x="717" y="858"/>
                  </a:lnTo>
                  <a:lnTo>
                    <a:pt x="790" y="840"/>
                  </a:lnTo>
                  <a:lnTo>
                    <a:pt x="859" y="821"/>
                  </a:lnTo>
                  <a:lnTo>
                    <a:pt x="924" y="805"/>
                  </a:lnTo>
                  <a:lnTo>
                    <a:pt x="982" y="788"/>
                  </a:lnTo>
                  <a:lnTo>
                    <a:pt x="1031" y="777"/>
                  </a:lnTo>
                  <a:lnTo>
                    <a:pt x="1068" y="766"/>
                  </a:lnTo>
                  <a:lnTo>
                    <a:pt x="1093" y="761"/>
                  </a:lnTo>
                  <a:lnTo>
                    <a:pt x="1101" y="759"/>
                  </a:lnTo>
                  <a:lnTo>
                    <a:pt x="1115" y="770"/>
                  </a:lnTo>
                  <a:lnTo>
                    <a:pt x="1129" y="781"/>
                  </a:lnTo>
                  <a:lnTo>
                    <a:pt x="1145" y="792"/>
                  </a:lnTo>
                  <a:lnTo>
                    <a:pt x="1161" y="805"/>
                  </a:lnTo>
                  <a:lnTo>
                    <a:pt x="1175" y="818"/>
                  </a:lnTo>
                  <a:lnTo>
                    <a:pt x="1189" y="830"/>
                  </a:lnTo>
                  <a:lnTo>
                    <a:pt x="1204" y="843"/>
                  </a:lnTo>
                  <a:lnTo>
                    <a:pt x="1217" y="858"/>
                  </a:lnTo>
                  <a:lnTo>
                    <a:pt x="1216" y="906"/>
                  </a:lnTo>
                  <a:lnTo>
                    <a:pt x="1210" y="950"/>
                  </a:lnTo>
                  <a:lnTo>
                    <a:pt x="1204" y="996"/>
                  </a:lnTo>
                  <a:lnTo>
                    <a:pt x="1196" y="1038"/>
                  </a:lnTo>
                  <a:lnTo>
                    <a:pt x="1187" y="1024"/>
                  </a:lnTo>
                  <a:lnTo>
                    <a:pt x="1178" y="1009"/>
                  </a:lnTo>
                  <a:lnTo>
                    <a:pt x="1169" y="994"/>
                  </a:lnTo>
                  <a:lnTo>
                    <a:pt x="1159" y="981"/>
                  </a:lnTo>
                  <a:lnTo>
                    <a:pt x="1150" y="969"/>
                  </a:lnTo>
                  <a:lnTo>
                    <a:pt x="1141" y="956"/>
                  </a:lnTo>
                  <a:lnTo>
                    <a:pt x="1131" y="943"/>
                  </a:lnTo>
                  <a:lnTo>
                    <a:pt x="1119" y="932"/>
                  </a:lnTo>
                  <a:lnTo>
                    <a:pt x="1128" y="932"/>
                  </a:lnTo>
                  <a:lnTo>
                    <a:pt x="1137" y="935"/>
                  </a:lnTo>
                  <a:lnTo>
                    <a:pt x="1146" y="945"/>
                  </a:lnTo>
                  <a:lnTo>
                    <a:pt x="1154" y="954"/>
                  </a:lnTo>
                  <a:lnTo>
                    <a:pt x="1163" y="963"/>
                  </a:lnTo>
                  <a:lnTo>
                    <a:pt x="1172" y="967"/>
                  </a:lnTo>
                  <a:lnTo>
                    <a:pt x="1182" y="967"/>
                  </a:lnTo>
                  <a:lnTo>
                    <a:pt x="1192" y="959"/>
                  </a:lnTo>
                  <a:lnTo>
                    <a:pt x="1183" y="937"/>
                  </a:lnTo>
                  <a:lnTo>
                    <a:pt x="1171" y="917"/>
                  </a:lnTo>
                  <a:lnTo>
                    <a:pt x="1159" y="899"/>
                  </a:lnTo>
                  <a:lnTo>
                    <a:pt x="1145" y="880"/>
                  </a:lnTo>
                  <a:lnTo>
                    <a:pt x="1131" y="864"/>
                  </a:lnTo>
                  <a:lnTo>
                    <a:pt x="1115" y="849"/>
                  </a:lnTo>
                  <a:lnTo>
                    <a:pt x="1099" y="836"/>
                  </a:lnTo>
                  <a:lnTo>
                    <a:pt x="1084" y="825"/>
                  </a:lnTo>
                  <a:lnTo>
                    <a:pt x="1094" y="827"/>
                  </a:lnTo>
                  <a:lnTo>
                    <a:pt x="1105" y="829"/>
                  </a:lnTo>
                  <a:lnTo>
                    <a:pt x="1115" y="832"/>
                  </a:lnTo>
                  <a:lnTo>
                    <a:pt x="1125" y="836"/>
                  </a:lnTo>
                  <a:lnTo>
                    <a:pt x="1136" y="840"/>
                  </a:lnTo>
                  <a:lnTo>
                    <a:pt x="1146" y="845"/>
                  </a:lnTo>
                  <a:lnTo>
                    <a:pt x="1155" y="851"/>
                  </a:lnTo>
                  <a:lnTo>
                    <a:pt x="1165" y="858"/>
                  </a:lnTo>
                  <a:lnTo>
                    <a:pt x="1170" y="860"/>
                  </a:lnTo>
                  <a:lnTo>
                    <a:pt x="1175" y="865"/>
                  </a:lnTo>
                  <a:lnTo>
                    <a:pt x="1180" y="873"/>
                  </a:lnTo>
                  <a:lnTo>
                    <a:pt x="1184" y="878"/>
                  </a:lnTo>
                  <a:lnTo>
                    <a:pt x="1189" y="886"/>
                  </a:lnTo>
                  <a:lnTo>
                    <a:pt x="1195" y="888"/>
                  </a:lnTo>
                  <a:lnTo>
                    <a:pt x="1200" y="886"/>
                  </a:lnTo>
                  <a:lnTo>
                    <a:pt x="1206" y="878"/>
                  </a:lnTo>
                  <a:lnTo>
                    <a:pt x="1197" y="862"/>
                  </a:lnTo>
                  <a:lnTo>
                    <a:pt x="1187" y="849"/>
                  </a:lnTo>
                  <a:lnTo>
                    <a:pt x="1175" y="838"/>
                  </a:lnTo>
                  <a:lnTo>
                    <a:pt x="1163" y="829"/>
                  </a:lnTo>
                  <a:lnTo>
                    <a:pt x="1150" y="821"/>
                  </a:lnTo>
                  <a:lnTo>
                    <a:pt x="1137" y="816"/>
                  </a:lnTo>
                  <a:lnTo>
                    <a:pt x="1123" y="808"/>
                  </a:lnTo>
                  <a:lnTo>
                    <a:pt x="1110" y="803"/>
                  </a:lnTo>
                  <a:lnTo>
                    <a:pt x="1102" y="799"/>
                  </a:lnTo>
                  <a:lnTo>
                    <a:pt x="1093" y="797"/>
                  </a:lnTo>
                  <a:lnTo>
                    <a:pt x="1085" y="797"/>
                  </a:lnTo>
                  <a:lnTo>
                    <a:pt x="1078" y="805"/>
                  </a:lnTo>
                  <a:lnTo>
                    <a:pt x="1078" y="810"/>
                  </a:lnTo>
                  <a:lnTo>
                    <a:pt x="1080" y="816"/>
                  </a:lnTo>
                  <a:lnTo>
                    <a:pt x="1081" y="819"/>
                  </a:lnTo>
                  <a:lnTo>
                    <a:pt x="1084" y="823"/>
                  </a:lnTo>
                  <a:lnTo>
                    <a:pt x="1074" y="827"/>
                  </a:lnTo>
                  <a:lnTo>
                    <a:pt x="1064" y="829"/>
                  </a:lnTo>
                  <a:lnTo>
                    <a:pt x="1056" y="832"/>
                  </a:lnTo>
                  <a:lnTo>
                    <a:pt x="1055" y="847"/>
                  </a:lnTo>
                  <a:lnTo>
                    <a:pt x="1065" y="853"/>
                  </a:lnTo>
                  <a:lnTo>
                    <a:pt x="1076" y="858"/>
                  </a:lnTo>
                  <a:lnTo>
                    <a:pt x="1086" y="864"/>
                  </a:lnTo>
                  <a:lnTo>
                    <a:pt x="1098" y="867"/>
                  </a:lnTo>
                  <a:lnTo>
                    <a:pt x="1107" y="873"/>
                  </a:lnTo>
                  <a:lnTo>
                    <a:pt x="1118" y="880"/>
                  </a:lnTo>
                  <a:lnTo>
                    <a:pt x="1127" y="889"/>
                  </a:lnTo>
                  <a:lnTo>
                    <a:pt x="1136" y="899"/>
                  </a:lnTo>
                  <a:lnTo>
                    <a:pt x="1128" y="900"/>
                  </a:lnTo>
                  <a:lnTo>
                    <a:pt x="1119" y="900"/>
                  </a:lnTo>
                  <a:lnTo>
                    <a:pt x="1111" y="899"/>
                  </a:lnTo>
                  <a:lnTo>
                    <a:pt x="1102" y="895"/>
                  </a:lnTo>
                  <a:lnTo>
                    <a:pt x="1093" y="891"/>
                  </a:lnTo>
                  <a:lnTo>
                    <a:pt x="1084" y="889"/>
                  </a:lnTo>
                  <a:lnTo>
                    <a:pt x="1076" y="893"/>
                  </a:lnTo>
                  <a:lnTo>
                    <a:pt x="1067" y="899"/>
                  </a:lnTo>
                  <a:lnTo>
                    <a:pt x="1071" y="919"/>
                  </a:lnTo>
                  <a:lnTo>
                    <a:pt x="1078" y="935"/>
                  </a:lnTo>
                  <a:lnTo>
                    <a:pt x="1088" y="948"/>
                  </a:lnTo>
                  <a:lnTo>
                    <a:pt x="1099" y="961"/>
                  </a:lnTo>
                  <a:lnTo>
                    <a:pt x="1110" y="974"/>
                  </a:lnTo>
                  <a:lnTo>
                    <a:pt x="1122" y="989"/>
                  </a:lnTo>
                  <a:lnTo>
                    <a:pt x="1131" y="1007"/>
                  </a:lnTo>
                  <a:lnTo>
                    <a:pt x="1138" y="1027"/>
                  </a:lnTo>
                  <a:lnTo>
                    <a:pt x="1118" y="1033"/>
                  </a:lnTo>
                  <a:lnTo>
                    <a:pt x="1095" y="1040"/>
                  </a:lnTo>
                  <a:lnTo>
                    <a:pt x="1074" y="1049"/>
                  </a:lnTo>
                  <a:lnTo>
                    <a:pt x="1054" y="1059"/>
                  </a:lnTo>
                  <a:lnTo>
                    <a:pt x="1033" y="1068"/>
                  </a:lnTo>
                  <a:lnTo>
                    <a:pt x="1012" y="1075"/>
                  </a:lnTo>
                  <a:lnTo>
                    <a:pt x="990" y="1081"/>
                  </a:lnTo>
                  <a:lnTo>
                    <a:pt x="969" y="1083"/>
                  </a:lnTo>
                  <a:lnTo>
                    <a:pt x="973" y="1042"/>
                  </a:lnTo>
                  <a:lnTo>
                    <a:pt x="975" y="998"/>
                  </a:lnTo>
                  <a:lnTo>
                    <a:pt x="973" y="956"/>
                  </a:lnTo>
                  <a:lnTo>
                    <a:pt x="969" y="915"/>
                  </a:lnTo>
                  <a:lnTo>
                    <a:pt x="962" y="902"/>
                  </a:lnTo>
                  <a:lnTo>
                    <a:pt x="957" y="888"/>
                  </a:lnTo>
                  <a:lnTo>
                    <a:pt x="950" y="875"/>
                  </a:lnTo>
                  <a:lnTo>
                    <a:pt x="940" y="871"/>
                  </a:lnTo>
                  <a:lnTo>
                    <a:pt x="930" y="897"/>
                  </a:lnTo>
                  <a:lnTo>
                    <a:pt x="923" y="924"/>
                  </a:lnTo>
                  <a:lnTo>
                    <a:pt x="916" y="952"/>
                  </a:lnTo>
                  <a:lnTo>
                    <a:pt x="905" y="978"/>
                  </a:lnTo>
                  <a:lnTo>
                    <a:pt x="859" y="871"/>
                  </a:lnTo>
                  <a:lnTo>
                    <a:pt x="846" y="871"/>
                  </a:lnTo>
                  <a:lnTo>
                    <a:pt x="846" y="888"/>
                  </a:lnTo>
                  <a:lnTo>
                    <a:pt x="855" y="908"/>
                  </a:lnTo>
                  <a:lnTo>
                    <a:pt x="863" y="928"/>
                  </a:lnTo>
                  <a:lnTo>
                    <a:pt x="869" y="948"/>
                  </a:lnTo>
                  <a:lnTo>
                    <a:pt x="876" y="970"/>
                  </a:lnTo>
                  <a:lnTo>
                    <a:pt x="883" y="991"/>
                  </a:lnTo>
                  <a:lnTo>
                    <a:pt x="888" y="1013"/>
                  </a:lnTo>
                  <a:lnTo>
                    <a:pt x="892" y="1037"/>
                  </a:lnTo>
                  <a:lnTo>
                    <a:pt x="896" y="1059"/>
                  </a:lnTo>
                  <a:lnTo>
                    <a:pt x="906" y="1055"/>
                  </a:lnTo>
                  <a:lnTo>
                    <a:pt x="915" y="1046"/>
                  </a:lnTo>
                  <a:lnTo>
                    <a:pt x="922" y="1037"/>
                  </a:lnTo>
                  <a:lnTo>
                    <a:pt x="928" y="1026"/>
                  </a:lnTo>
                  <a:lnTo>
                    <a:pt x="933" y="1013"/>
                  </a:lnTo>
                  <a:lnTo>
                    <a:pt x="937" y="998"/>
                  </a:lnTo>
                  <a:lnTo>
                    <a:pt x="941" y="985"/>
                  </a:lnTo>
                  <a:lnTo>
                    <a:pt x="945" y="972"/>
                  </a:lnTo>
                  <a:lnTo>
                    <a:pt x="950" y="985"/>
                  </a:lnTo>
                  <a:lnTo>
                    <a:pt x="948" y="1015"/>
                  </a:lnTo>
                  <a:lnTo>
                    <a:pt x="943" y="1044"/>
                  </a:lnTo>
                  <a:lnTo>
                    <a:pt x="937" y="1072"/>
                  </a:lnTo>
                  <a:lnTo>
                    <a:pt x="930" y="1101"/>
                  </a:lnTo>
                  <a:lnTo>
                    <a:pt x="922" y="1129"/>
                  </a:lnTo>
                  <a:lnTo>
                    <a:pt x="914" y="1156"/>
                  </a:lnTo>
                  <a:lnTo>
                    <a:pt x="906" y="1184"/>
                  </a:lnTo>
                  <a:lnTo>
                    <a:pt x="898" y="1210"/>
                  </a:lnTo>
                  <a:lnTo>
                    <a:pt x="946" y="1215"/>
                  </a:lnTo>
                  <a:lnTo>
                    <a:pt x="950" y="1199"/>
                  </a:lnTo>
                  <a:lnTo>
                    <a:pt x="954" y="1175"/>
                  </a:lnTo>
                  <a:lnTo>
                    <a:pt x="958" y="1153"/>
                  </a:lnTo>
                  <a:lnTo>
                    <a:pt x="962" y="1136"/>
                  </a:lnTo>
                  <a:lnTo>
                    <a:pt x="987" y="1130"/>
                  </a:lnTo>
                  <a:lnTo>
                    <a:pt x="1012" y="1121"/>
                  </a:lnTo>
                  <a:lnTo>
                    <a:pt x="1037" y="1112"/>
                  </a:lnTo>
                  <a:lnTo>
                    <a:pt x="1061" y="1103"/>
                  </a:lnTo>
                  <a:lnTo>
                    <a:pt x="1086" y="1094"/>
                  </a:lnTo>
                  <a:lnTo>
                    <a:pt x="1110" y="1084"/>
                  </a:lnTo>
                  <a:lnTo>
                    <a:pt x="1135" y="1075"/>
                  </a:lnTo>
                  <a:lnTo>
                    <a:pt x="1159" y="1068"/>
                  </a:lnTo>
                  <a:lnTo>
                    <a:pt x="1167" y="1083"/>
                  </a:lnTo>
                  <a:lnTo>
                    <a:pt x="1175" y="1097"/>
                  </a:lnTo>
                  <a:lnTo>
                    <a:pt x="1180" y="1112"/>
                  </a:lnTo>
                  <a:lnTo>
                    <a:pt x="1185" y="1129"/>
                  </a:lnTo>
                  <a:lnTo>
                    <a:pt x="1067" y="1182"/>
                  </a:lnTo>
                  <a:lnTo>
                    <a:pt x="1076" y="1230"/>
                  </a:lnTo>
                  <a:lnTo>
                    <a:pt x="1078" y="1228"/>
                  </a:lnTo>
                  <a:lnTo>
                    <a:pt x="1088" y="1224"/>
                  </a:lnTo>
                  <a:lnTo>
                    <a:pt x="1099" y="1219"/>
                  </a:lnTo>
                  <a:lnTo>
                    <a:pt x="1115" y="1211"/>
                  </a:lnTo>
                  <a:lnTo>
                    <a:pt x="1132" y="1202"/>
                  </a:lnTo>
                  <a:lnTo>
                    <a:pt x="1149" y="1193"/>
                  </a:lnTo>
                  <a:lnTo>
                    <a:pt x="1165" y="1184"/>
                  </a:lnTo>
                  <a:lnTo>
                    <a:pt x="1179" y="1176"/>
                  </a:lnTo>
                  <a:lnTo>
                    <a:pt x="1174" y="1263"/>
                  </a:lnTo>
                  <a:lnTo>
                    <a:pt x="1068" y="1313"/>
                  </a:lnTo>
                  <a:lnTo>
                    <a:pt x="1076" y="136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975" name="Freeform 18"/>
            <p:cNvSpPr>
              <a:spLocks/>
            </p:cNvSpPr>
            <p:nvPr/>
          </p:nvSpPr>
          <p:spPr bwMode="auto">
            <a:xfrm>
              <a:off x="3146" y="24"/>
              <a:ext cx="579" cy="123"/>
            </a:xfrm>
            <a:custGeom>
              <a:avLst/>
              <a:gdLst>
                <a:gd name="T0" fmla="*/ 579 w 579"/>
                <a:gd name="T1" fmla="*/ 8 h 246"/>
                <a:gd name="T2" fmla="*/ 570 w 579"/>
                <a:gd name="T3" fmla="*/ 8 h 246"/>
                <a:gd name="T4" fmla="*/ 562 w 579"/>
                <a:gd name="T5" fmla="*/ 8 h 246"/>
                <a:gd name="T6" fmla="*/ 555 w 579"/>
                <a:gd name="T7" fmla="*/ 8 h 246"/>
                <a:gd name="T8" fmla="*/ 548 w 579"/>
                <a:gd name="T9" fmla="*/ 7 h 246"/>
                <a:gd name="T10" fmla="*/ 521 w 579"/>
                <a:gd name="T11" fmla="*/ 6 h 246"/>
                <a:gd name="T12" fmla="*/ 492 w 579"/>
                <a:gd name="T13" fmla="*/ 6 h 246"/>
                <a:gd name="T14" fmla="*/ 462 w 579"/>
                <a:gd name="T15" fmla="*/ 5 h 246"/>
                <a:gd name="T16" fmla="*/ 429 w 579"/>
                <a:gd name="T17" fmla="*/ 4 h 246"/>
                <a:gd name="T18" fmla="*/ 397 w 579"/>
                <a:gd name="T19" fmla="*/ 4 h 246"/>
                <a:gd name="T20" fmla="*/ 361 w 579"/>
                <a:gd name="T21" fmla="*/ 3 h 246"/>
                <a:gd name="T22" fmla="*/ 326 w 579"/>
                <a:gd name="T23" fmla="*/ 3 h 246"/>
                <a:gd name="T24" fmla="*/ 289 w 579"/>
                <a:gd name="T25" fmla="*/ 3 h 246"/>
                <a:gd name="T26" fmla="*/ 254 w 579"/>
                <a:gd name="T27" fmla="*/ 3 h 246"/>
                <a:gd name="T28" fmla="*/ 218 w 579"/>
                <a:gd name="T29" fmla="*/ 3 h 246"/>
                <a:gd name="T30" fmla="*/ 181 w 579"/>
                <a:gd name="T31" fmla="*/ 3 h 246"/>
                <a:gd name="T32" fmla="*/ 146 w 579"/>
                <a:gd name="T33" fmla="*/ 3 h 246"/>
                <a:gd name="T34" fmla="*/ 111 w 579"/>
                <a:gd name="T35" fmla="*/ 4 h 246"/>
                <a:gd name="T36" fmla="*/ 77 w 579"/>
                <a:gd name="T37" fmla="*/ 4 h 246"/>
                <a:gd name="T38" fmla="*/ 43 w 579"/>
                <a:gd name="T39" fmla="*/ 4 h 246"/>
                <a:gd name="T40" fmla="*/ 11 w 579"/>
                <a:gd name="T41" fmla="*/ 5 h 246"/>
                <a:gd name="T42" fmla="*/ 6 w 579"/>
                <a:gd name="T43" fmla="*/ 5 h 246"/>
                <a:gd name="T44" fmla="*/ 2 w 579"/>
                <a:gd name="T45" fmla="*/ 4 h 246"/>
                <a:gd name="T46" fmla="*/ 0 w 579"/>
                <a:gd name="T47" fmla="*/ 4 h 246"/>
                <a:gd name="T48" fmla="*/ 0 w 579"/>
                <a:gd name="T49" fmla="*/ 4 h 246"/>
                <a:gd name="T50" fmla="*/ 17 w 579"/>
                <a:gd name="T51" fmla="*/ 3 h 246"/>
                <a:gd name="T52" fmla="*/ 35 w 579"/>
                <a:gd name="T53" fmla="*/ 3 h 246"/>
                <a:gd name="T54" fmla="*/ 53 w 579"/>
                <a:gd name="T55" fmla="*/ 2 h 246"/>
                <a:gd name="T56" fmla="*/ 73 w 579"/>
                <a:gd name="T57" fmla="*/ 2 h 246"/>
                <a:gd name="T58" fmla="*/ 92 w 579"/>
                <a:gd name="T59" fmla="*/ 1 h 246"/>
                <a:gd name="T60" fmla="*/ 113 w 579"/>
                <a:gd name="T61" fmla="*/ 1 h 246"/>
                <a:gd name="T62" fmla="*/ 134 w 579"/>
                <a:gd name="T63" fmla="*/ 1 h 246"/>
                <a:gd name="T64" fmla="*/ 155 w 579"/>
                <a:gd name="T65" fmla="*/ 1 h 246"/>
                <a:gd name="T66" fmla="*/ 177 w 579"/>
                <a:gd name="T67" fmla="*/ 1 h 246"/>
                <a:gd name="T68" fmla="*/ 198 w 579"/>
                <a:gd name="T69" fmla="*/ 1 h 246"/>
                <a:gd name="T70" fmla="*/ 220 w 579"/>
                <a:gd name="T71" fmla="*/ 0 h 246"/>
                <a:gd name="T72" fmla="*/ 242 w 579"/>
                <a:gd name="T73" fmla="*/ 1 h 246"/>
                <a:gd name="T74" fmla="*/ 265 w 579"/>
                <a:gd name="T75" fmla="*/ 1 h 246"/>
                <a:gd name="T76" fmla="*/ 287 w 579"/>
                <a:gd name="T77" fmla="*/ 1 h 246"/>
                <a:gd name="T78" fmla="*/ 309 w 579"/>
                <a:gd name="T79" fmla="*/ 1 h 246"/>
                <a:gd name="T80" fmla="*/ 330 w 579"/>
                <a:gd name="T81" fmla="*/ 1 h 246"/>
                <a:gd name="T82" fmla="*/ 348 w 579"/>
                <a:gd name="T83" fmla="*/ 1 h 246"/>
                <a:gd name="T84" fmla="*/ 367 w 579"/>
                <a:gd name="T85" fmla="*/ 1 h 246"/>
                <a:gd name="T86" fmla="*/ 385 w 579"/>
                <a:gd name="T87" fmla="*/ 2 h 246"/>
                <a:gd name="T88" fmla="*/ 403 w 579"/>
                <a:gd name="T89" fmla="*/ 2 h 246"/>
                <a:gd name="T90" fmla="*/ 421 w 579"/>
                <a:gd name="T91" fmla="*/ 2 h 246"/>
                <a:gd name="T92" fmla="*/ 438 w 579"/>
                <a:gd name="T93" fmla="*/ 2 h 246"/>
                <a:gd name="T94" fmla="*/ 457 w 579"/>
                <a:gd name="T95" fmla="*/ 3 h 246"/>
                <a:gd name="T96" fmla="*/ 472 w 579"/>
                <a:gd name="T97" fmla="*/ 3 h 246"/>
                <a:gd name="T98" fmla="*/ 489 w 579"/>
                <a:gd name="T99" fmla="*/ 4 h 246"/>
                <a:gd name="T100" fmla="*/ 505 w 579"/>
                <a:gd name="T101" fmla="*/ 4 h 246"/>
                <a:gd name="T102" fmla="*/ 519 w 579"/>
                <a:gd name="T103" fmla="*/ 5 h 246"/>
                <a:gd name="T104" fmla="*/ 534 w 579"/>
                <a:gd name="T105" fmla="*/ 5 h 246"/>
                <a:gd name="T106" fmla="*/ 547 w 579"/>
                <a:gd name="T107" fmla="*/ 6 h 246"/>
                <a:gd name="T108" fmla="*/ 559 w 579"/>
                <a:gd name="T109" fmla="*/ 7 h 246"/>
                <a:gd name="T110" fmla="*/ 569 w 579"/>
                <a:gd name="T111" fmla="*/ 7 h 246"/>
                <a:gd name="T112" fmla="*/ 579 w 579"/>
                <a:gd name="T113" fmla="*/ 8 h 24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579"/>
                <a:gd name="T172" fmla="*/ 0 h 246"/>
                <a:gd name="T173" fmla="*/ 579 w 579"/>
                <a:gd name="T174" fmla="*/ 246 h 24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579" h="246">
                  <a:moveTo>
                    <a:pt x="579" y="245"/>
                  </a:moveTo>
                  <a:lnTo>
                    <a:pt x="570" y="246"/>
                  </a:lnTo>
                  <a:lnTo>
                    <a:pt x="562" y="241"/>
                  </a:lnTo>
                  <a:lnTo>
                    <a:pt x="555" y="232"/>
                  </a:lnTo>
                  <a:lnTo>
                    <a:pt x="548" y="224"/>
                  </a:lnTo>
                  <a:lnTo>
                    <a:pt x="521" y="191"/>
                  </a:lnTo>
                  <a:lnTo>
                    <a:pt x="492" y="162"/>
                  </a:lnTo>
                  <a:lnTo>
                    <a:pt x="462" y="138"/>
                  </a:lnTo>
                  <a:lnTo>
                    <a:pt x="429" y="118"/>
                  </a:lnTo>
                  <a:lnTo>
                    <a:pt x="397" y="103"/>
                  </a:lnTo>
                  <a:lnTo>
                    <a:pt x="361" y="90"/>
                  </a:lnTo>
                  <a:lnTo>
                    <a:pt x="326" y="81"/>
                  </a:lnTo>
                  <a:lnTo>
                    <a:pt x="289" y="77"/>
                  </a:lnTo>
                  <a:lnTo>
                    <a:pt x="254" y="75"/>
                  </a:lnTo>
                  <a:lnTo>
                    <a:pt x="218" y="75"/>
                  </a:lnTo>
                  <a:lnTo>
                    <a:pt x="181" y="81"/>
                  </a:lnTo>
                  <a:lnTo>
                    <a:pt x="146" y="88"/>
                  </a:lnTo>
                  <a:lnTo>
                    <a:pt x="111" y="97"/>
                  </a:lnTo>
                  <a:lnTo>
                    <a:pt x="77" y="108"/>
                  </a:lnTo>
                  <a:lnTo>
                    <a:pt x="43" y="123"/>
                  </a:lnTo>
                  <a:lnTo>
                    <a:pt x="11" y="140"/>
                  </a:lnTo>
                  <a:lnTo>
                    <a:pt x="6" y="132"/>
                  </a:lnTo>
                  <a:lnTo>
                    <a:pt x="2" y="125"/>
                  </a:lnTo>
                  <a:lnTo>
                    <a:pt x="0" y="114"/>
                  </a:lnTo>
                  <a:lnTo>
                    <a:pt x="0" y="101"/>
                  </a:lnTo>
                  <a:lnTo>
                    <a:pt x="17" y="83"/>
                  </a:lnTo>
                  <a:lnTo>
                    <a:pt x="35" y="66"/>
                  </a:lnTo>
                  <a:lnTo>
                    <a:pt x="53" y="51"/>
                  </a:lnTo>
                  <a:lnTo>
                    <a:pt x="73" y="38"/>
                  </a:lnTo>
                  <a:lnTo>
                    <a:pt x="92" y="27"/>
                  </a:lnTo>
                  <a:lnTo>
                    <a:pt x="113" y="18"/>
                  </a:lnTo>
                  <a:lnTo>
                    <a:pt x="134" y="13"/>
                  </a:lnTo>
                  <a:lnTo>
                    <a:pt x="155" y="7"/>
                  </a:lnTo>
                  <a:lnTo>
                    <a:pt x="177" y="4"/>
                  </a:lnTo>
                  <a:lnTo>
                    <a:pt x="198" y="2"/>
                  </a:lnTo>
                  <a:lnTo>
                    <a:pt x="220" y="0"/>
                  </a:lnTo>
                  <a:lnTo>
                    <a:pt x="242" y="2"/>
                  </a:lnTo>
                  <a:lnTo>
                    <a:pt x="265" y="4"/>
                  </a:lnTo>
                  <a:lnTo>
                    <a:pt x="287" y="7"/>
                  </a:lnTo>
                  <a:lnTo>
                    <a:pt x="309" y="11"/>
                  </a:lnTo>
                  <a:lnTo>
                    <a:pt x="330" y="16"/>
                  </a:lnTo>
                  <a:lnTo>
                    <a:pt x="348" y="22"/>
                  </a:lnTo>
                  <a:lnTo>
                    <a:pt x="367" y="27"/>
                  </a:lnTo>
                  <a:lnTo>
                    <a:pt x="385" y="35"/>
                  </a:lnTo>
                  <a:lnTo>
                    <a:pt x="403" y="44"/>
                  </a:lnTo>
                  <a:lnTo>
                    <a:pt x="421" y="53"/>
                  </a:lnTo>
                  <a:lnTo>
                    <a:pt x="438" y="64"/>
                  </a:lnTo>
                  <a:lnTo>
                    <a:pt x="457" y="77"/>
                  </a:lnTo>
                  <a:lnTo>
                    <a:pt x="472" y="92"/>
                  </a:lnTo>
                  <a:lnTo>
                    <a:pt x="489" y="107"/>
                  </a:lnTo>
                  <a:lnTo>
                    <a:pt x="505" y="121"/>
                  </a:lnTo>
                  <a:lnTo>
                    <a:pt x="519" y="140"/>
                  </a:lnTo>
                  <a:lnTo>
                    <a:pt x="534" y="158"/>
                  </a:lnTo>
                  <a:lnTo>
                    <a:pt x="547" y="178"/>
                  </a:lnTo>
                  <a:lnTo>
                    <a:pt x="559" y="199"/>
                  </a:lnTo>
                  <a:lnTo>
                    <a:pt x="569" y="221"/>
                  </a:lnTo>
                  <a:lnTo>
                    <a:pt x="579" y="24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976" name="Freeform 19"/>
            <p:cNvSpPr>
              <a:spLocks/>
            </p:cNvSpPr>
            <p:nvPr/>
          </p:nvSpPr>
          <p:spPr bwMode="auto">
            <a:xfrm>
              <a:off x="1745" y="91"/>
              <a:ext cx="1128" cy="798"/>
            </a:xfrm>
            <a:custGeom>
              <a:avLst/>
              <a:gdLst>
                <a:gd name="T0" fmla="*/ 1061 w 1128"/>
                <a:gd name="T1" fmla="*/ 41 h 1596"/>
                <a:gd name="T2" fmla="*/ 1094 w 1128"/>
                <a:gd name="T3" fmla="*/ 3 h 1596"/>
                <a:gd name="T4" fmla="*/ 207 w 1128"/>
                <a:gd name="T5" fmla="*/ 2 h 1596"/>
                <a:gd name="T6" fmla="*/ 230 w 1128"/>
                <a:gd name="T7" fmla="*/ 44 h 1596"/>
                <a:gd name="T8" fmla="*/ 225 w 1128"/>
                <a:gd name="T9" fmla="*/ 44 h 1596"/>
                <a:gd name="T10" fmla="*/ 215 w 1128"/>
                <a:gd name="T11" fmla="*/ 45 h 1596"/>
                <a:gd name="T12" fmla="*/ 204 w 1128"/>
                <a:gd name="T13" fmla="*/ 45 h 1596"/>
                <a:gd name="T14" fmla="*/ 199 w 1128"/>
                <a:gd name="T15" fmla="*/ 44 h 1596"/>
                <a:gd name="T16" fmla="*/ 157 w 1128"/>
                <a:gd name="T17" fmla="*/ 3 h 1596"/>
                <a:gd name="T18" fmla="*/ 27 w 1128"/>
                <a:gd name="T19" fmla="*/ 9 h 1596"/>
                <a:gd name="T20" fmla="*/ 31 w 1128"/>
                <a:gd name="T21" fmla="*/ 14 h 1596"/>
                <a:gd name="T22" fmla="*/ 41 w 1128"/>
                <a:gd name="T23" fmla="*/ 28 h 1596"/>
                <a:gd name="T24" fmla="*/ 53 w 1128"/>
                <a:gd name="T25" fmla="*/ 42 h 1596"/>
                <a:gd name="T26" fmla="*/ 59 w 1128"/>
                <a:gd name="T27" fmla="*/ 49 h 1596"/>
                <a:gd name="T28" fmla="*/ 78 w 1128"/>
                <a:gd name="T29" fmla="*/ 48 h 1596"/>
                <a:gd name="T30" fmla="*/ 98 w 1128"/>
                <a:gd name="T31" fmla="*/ 48 h 1596"/>
                <a:gd name="T32" fmla="*/ 122 w 1128"/>
                <a:gd name="T33" fmla="*/ 47 h 1596"/>
                <a:gd name="T34" fmla="*/ 144 w 1128"/>
                <a:gd name="T35" fmla="*/ 47 h 1596"/>
                <a:gd name="T36" fmla="*/ 164 w 1128"/>
                <a:gd name="T37" fmla="*/ 47 h 1596"/>
                <a:gd name="T38" fmla="*/ 181 w 1128"/>
                <a:gd name="T39" fmla="*/ 46 h 1596"/>
                <a:gd name="T40" fmla="*/ 191 w 1128"/>
                <a:gd name="T41" fmla="*/ 46 h 1596"/>
                <a:gd name="T42" fmla="*/ 196 w 1128"/>
                <a:gd name="T43" fmla="*/ 46 h 1596"/>
                <a:gd name="T44" fmla="*/ 178 w 1128"/>
                <a:gd name="T45" fmla="*/ 47 h 1596"/>
                <a:gd name="T46" fmla="*/ 160 w 1128"/>
                <a:gd name="T47" fmla="*/ 47 h 1596"/>
                <a:gd name="T48" fmla="*/ 139 w 1128"/>
                <a:gd name="T49" fmla="*/ 48 h 1596"/>
                <a:gd name="T50" fmla="*/ 117 w 1128"/>
                <a:gd name="T51" fmla="*/ 48 h 1596"/>
                <a:gd name="T52" fmla="*/ 96 w 1128"/>
                <a:gd name="T53" fmla="*/ 49 h 1596"/>
                <a:gd name="T54" fmla="*/ 75 w 1128"/>
                <a:gd name="T55" fmla="*/ 49 h 1596"/>
                <a:gd name="T56" fmla="*/ 54 w 1128"/>
                <a:gd name="T57" fmla="*/ 50 h 1596"/>
                <a:gd name="T58" fmla="*/ 36 w 1128"/>
                <a:gd name="T59" fmla="*/ 50 h 1596"/>
                <a:gd name="T60" fmla="*/ 29 w 1128"/>
                <a:gd name="T61" fmla="*/ 49 h 1596"/>
                <a:gd name="T62" fmla="*/ 21 w 1128"/>
                <a:gd name="T63" fmla="*/ 44 h 1596"/>
                <a:gd name="T64" fmla="*/ 15 w 1128"/>
                <a:gd name="T65" fmla="*/ 37 h 1596"/>
                <a:gd name="T66" fmla="*/ 10 w 1128"/>
                <a:gd name="T67" fmla="*/ 29 h 1596"/>
                <a:gd name="T68" fmla="*/ 4 w 1128"/>
                <a:gd name="T69" fmla="*/ 22 h 1596"/>
                <a:gd name="T70" fmla="*/ 0 w 1128"/>
                <a:gd name="T71" fmla="*/ 14 h 1596"/>
                <a:gd name="T72" fmla="*/ 0 w 1128"/>
                <a:gd name="T73" fmla="*/ 10 h 1596"/>
                <a:gd name="T74" fmla="*/ 2 w 1128"/>
                <a:gd name="T75" fmla="*/ 7 h 1596"/>
                <a:gd name="T76" fmla="*/ 168 w 1128"/>
                <a:gd name="T77" fmla="*/ 0 h 1596"/>
                <a:gd name="T78" fmla="*/ 1128 w 1128"/>
                <a:gd name="T79" fmla="*/ 2 h 1596"/>
                <a:gd name="T80" fmla="*/ 1126 w 1128"/>
                <a:gd name="T81" fmla="*/ 3 h 1596"/>
                <a:gd name="T82" fmla="*/ 1121 w 1128"/>
                <a:gd name="T83" fmla="*/ 7 h 1596"/>
                <a:gd name="T84" fmla="*/ 1116 w 1128"/>
                <a:gd name="T85" fmla="*/ 13 h 1596"/>
                <a:gd name="T86" fmla="*/ 1108 w 1128"/>
                <a:gd name="T87" fmla="*/ 22 h 1596"/>
                <a:gd name="T88" fmla="*/ 1100 w 1128"/>
                <a:gd name="T89" fmla="*/ 28 h 1596"/>
                <a:gd name="T90" fmla="*/ 1094 w 1128"/>
                <a:gd name="T91" fmla="*/ 36 h 1596"/>
                <a:gd name="T92" fmla="*/ 1088 w 1128"/>
                <a:gd name="T93" fmla="*/ 40 h 1596"/>
                <a:gd name="T94" fmla="*/ 1086 w 1128"/>
                <a:gd name="T95" fmla="*/ 42 h 1596"/>
                <a:gd name="T96" fmla="*/ 1061 w 1128"/>
                <a:gd name="T97" fmla="*/ 41 h 159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28"/>
                <a:gd name="T148" fmla="*/ 0 h 1596"/>
                <a:gd name="T149" fmla="*/ 1128 w 1128"/>
                <a:gd name="T150" fmla="*/ 1596 h 159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28" h="1596">
                  <a:moveTo>
                    <a:pt x="1061" y="1303"/>
                  </a:moveTo>
                  <a:lnTo>
                    <a:pt x="1094" y="77"/>
                  </a:lnTo>
                  <a:lnTo>
                    <a:pt x="207" y="61"/>
                  </a:lnTo>
                  <a:lnTo>
                    <a:pt x="230" y="1397"/>
                  </a:lnTo>
                  <a:lnTo>
                    <a:pt x="225" y="1404"/>
                  </a:lnTo>
                  <a:lnTo>
                    <a:pt x="215" y="1410"/>
                  </a:lnTo>
                  <a:lnTo>
                    <a:pt x="204" y="1412"/>
                  </a:lnTo>
                  <a:lnTo>
                    <a:pt x="199" y="1408"/>
                  </a:lnTo>
                  <a:lnTo>
                    <a:pt x="157" y="98"/>
                  </a:lnTo>
                  <a:lnTo>
                    <a:pt x="27" y="265"/>
                  </a:lnTo>
                  <a:lnTo>
                    <a:pt x="31" y="462"/>
                  </a:lnTo>
                  <a:lnTo>
                    <a:pt x="41" y="896"/>
                  </a:lnTo>
                  <a:lnTo>
                    <a:pt x="53" y="1334"/>
                  </a:lnTo>
                  <a:lnTo>
                    <a:pt x="59" y="1539"/>
                  </a:lnTo>
                  <a:lnTo>
                    <a:pt x="78" y="1528"/>
                  </a:lnTo>
                  <a:lnTo>
                    <a:pt x="98" y="1515"/>
                  </a:lnTo>
                  <a:lnTo>
                    <a:pt x="122" y="1502"/>
                  </a:lnTo>
                  <a:lnTo>
                    <a:pt x="144" y="1489"/>
                  </a:lnTo>
                  <a:lnTo>
                    <a:pt x="164" y="1478"/>
                  </a:lnTo>
                  <a:lnTo>
                    <a:pt x="181" y="1469"/>
                  </a:lnTo>
                  <a:lnTo>
                    <a:pt x="191" y="1463"/>
                  </a:lnTo>
                  <a:lnTo>
                    <a:pt x="196" y="1463"/>
                  </a:lnTo>
                  <a:lnTo>
                    <a:pt x="178" y="1482"/>
                  </a:lnTo>
                  <a:lnTo>
                    <a:pt x="160" y="1500"/>
                  </a:lnTo>
                  <a:lnTo>
                    <a:pt x="139" y="1515"/>
                  </a:lnTo>
                  <a:lnTo>
                    <a:pt x="117" y="1531"/>
                  </a:lnTo>
                  <a:lnTo>
                    <a:pt x="96" y="1548"/>
                  </a:lnTo>
                  <a:lnTo>
                    <a:pt x="75" y="1563"/>
                  </a:lnTo>
                  <a:lnTo>
                    <a:pt x="54" y="1579"/>
                  </a:lnTo>
                  <a:lnTo>
                    <a:pt x="36" y="1596"/>
                  </a:lnTo>
                  <a:lnTo>
                    <a:pt x="29" y="1539"/>
                  </a:lnTo>
                  <a:lnTo>
                    <a:pt x="21" y="1392"/>
                  </a:lnTo>
                  <a:lnTo>
                    <a:pt x="15" y="1184"/>
                  </a:lnTo>
                  <a:lnTo>
                    <a:pt x="10" y="942"/>
                  </a:lnTo>
                  <a:lnTo>
                    <a:pt x="4" y="700"/>
                  </a:lnTo>
                  <a:lnTo>
                    <a:pt x="0" y="479"/>
                  </a:lnTo>
                  <a:lnTo>
                    <a:pt x="0" y="313"/>
                  </a:lnTo>
                  <a:lnTo>
                    <a:pt x="2" y="230"/>
                  </a:lnTo>
                  <a:lnTo>
                    <a:pt x="168" y="0"/>
                  </a:lnTo>
                  <a:lnTo>
                    <a:pt x="1128" y="35"/>
                  </a:lnTo>
                  <a:lnTo>
                    <a:pt x="1126" y="90"/>
                  </a:lnTo>
                  <a:lnTo>
                    <a:pt x="1121" y="238"/>
                  </a:lnTo>
                  <a:lnTo>
                    <a:pt x="1116" y="446"/>
                  </a:lnTo>
                  <a:lnTo>
                    <a:pt x="1108" y="683"/>
                  </a:lnTo>
                  <a:lnTo>
                    <a:pt x="1100" y="920"/>
                  </a:lnTo>
                  <a:lnTo>
                    <a:pt x="1094" y="1128"/>
                  </a:lnTo>
                  <a:lnTo>
                    <a:pt x="1088" y="1274"/>
                  </a:lnTo>
                  <a:lnTo>
                    <a:pt x="1086" y="1327"/>
                  </a:lnTo>
                  <a:lnTo>
                    <a:pt x="1061" y="130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977" name="Freeform 20"/>
            <p:cNvSpPr>
              <a:spLocks/>
            </p:cNvSpPr>
            <p:nvPr/>
          </p:nvSpPr>
          <p:spPr bwMode="auto">
            <a:xfrm>
              <a:off x="2957" y="98"/>
              <a:ext cx="767" cy="663"/>
            </a:xfrm>
            <a:custGeom>
              <a:avLst/>
              <a:gdLst>
                <a:gd name="T0" fmla="*/ 673 w 767"/>
                <a:gd name="T1" fmla="*/ 40 h 1327"/>
                <a:gd name="T2" fmla="*/ 642 w 767"/>
                <a:gd name="T3" fmla="*/ 38 h 1327"/>
                <a:gd name="T4" fmla="*/ 599 w 767"/>
                <a:gd name="T5" fmla="*/ 31 h 1327"/>
                <a:gd name="T6" fmla="*/ 544 w 767"/>
                <a:gd name="T7" fmla="*/ 27 h 1327"/>
                <a:gd name="T8" fmla="*/ 478 w 767"/>
                <a:gd name="T9" fmla="*/ 25 h 1327"/>
                <a:gd name="T10" fmla="*/ 409 w 767"/>
                <a:gd name="T11" fmla="*/ 23 h 1327"/>
                <a:gd name="T12" fmla="*/ 403 w 767"/>
                <a:gd name="T13" fmla="*/ 23 h 1327"/>
                <a:gd name="T14" fmla="*/ 435 w 767"/>
                <a:gd name="T15" fmla="*/ 23 h 1327"/>
                <a:gd name="T16" fmla="*/ 481 w 767"/>
                <a:gd name="T17" fmla="*/ 19 h 1327"/>
                <a:gd name="T18" fmla="*/ 465 w 767"/>
                <a:gd name="T19" fmla="*/ 17 h 1327"/>
                <a:gd name="T20" fmla="*/ 401 w 767"/>
                <a:gd name="T21" fmla="*/ 15 h 1327"/>
                <a:gd name="T22" fmla="*/ 305 w 767"/>
                <a:gd name="T23" fmla="*/ 14 h 1327"/>
                <a:gd name="T24" fmla="*/ 211 w 767"/>
                <a:gd name="T25" fmla="*/ 13 h 1327"/>
                <a:gd name="T26" fmla="*/ 131 w 767"/>
                <a:gd name="T27" fmla="*/ 13 h 1327"/>
                <a:gd name="T28" fmla="*/ 117 w 767"/>
                <a:gd name="T29" fmla="*/ 24 h 1327"/>
                <a:gd name="T30" fmla="*/ 181 w 767"/>
                <a:gd name="T31" fmla="*/ 31 h 1327"/>
                <a:gd name="T32" fmla="*/ 284 w 767"/>
                <a:gd name="T33" fmla="*/ 35 h 1327"/>
                <a:gd name="T34" fmla="*/ 319 w 767"/>
                <a:gd name="T35" fmla="*/ 35 h 1327"/>
                <a:gd name="T36" fmla="*/ 318 w 767"/>
                <a:gd name="T37" fmla="*/ 35 h 1327"/>
                <a:gd name="T38" fmla="*/ 276 w 767"/>
                <a:gd name="T39" fmla="*/ 36 h 1327"/>
                <a:gd name="T40" fmla="*/ 174 w 767"/>
                <a:gd name="T41" fmla="*/ 33 h 1327"/>
                <a:gd name="T42" fmla="*/ 98 w 767"/>
                <a:gd name="T43" fmla="*/ 28 h 1327"/>
                <a:gd name="T44" fmla="*/ 63 w 767"/>
                <a:gd name="T45" fmla="*/ 23 h 1327"/>
                <a:gd name="T46" fmla="*/ 44 w 767"/>
                <a:gd name="T47" fmla="*/ 16 h 1327"/>
                <a:gd name="T48" fmla="*/ 4 w 767"/>
                <a:gd name="T49" fmla="*/ 15 h 1327"/>
                <a:gd name="T50" fmla="*/ 83 w 767"/>
                <a:gd name="T51" fmla="*/ 10 h 1327"/>
                <a:gd name="T52" fmla="*/ 68 w 767"/>
                <a:gd name="T53" fmla="*/ 7 h 1327"/>
                <a:gd name="T54" fmla="*/ 80 w 767"/>
                <a:gd name="T55" fmla="*/ 3 h 1327"/>
                <a:gd name="T56" fmla="*/ 131 w 767"/>
                <a:gd name="T57" fmla="*/ 0 h 1327"/>
                <a:gd name="T58" fmla="*/ 161 w 767"/>
                <a:gd name="T59" fmla="*/ 1 h 1327"/>
                <a:gd name="T60" fmla="*/ 125 w 767"/>
                <a:gd name="T61" fmla="*/ 2 h 1327"/>
                <a:gd name="T62" fmla="*/ 157 w 767"/>
                <a:gd name="T63" fmla="*/ 9 h 1327"/>
                <a:gd name="T64" fmla="*/ 264 w 767"/>
                <a:gd name="T65" fmla="*/ 12 h 1327"/>
                <a:gd name="T66" fmla="*/ 388 w 767"/>
                <a:gd name="T67" fmla="*/ 13 h 1327"/>
                <a:gd name="T68" fmla="*/ 505 w 767"/>
                <a:gd name="T69" fmla="*/ 15 h 1327"/>
                <a:gd name="T70" fmla="*/ 582 w 767"/>
                <a:gd name="T71" fmla="*/ 17 h 1327"/>
                <a:gd name="T72" fmla="*/ 613 w 767"/>
                <a:gd name="T73" fmla="*/ 20 h 1327"/>
                <a:gd name="T74" fmla="*/ 570 w 767"/>
                <a:gd name="T75" fmla="*/ 21 h 1327"/>
                <a:gd name="T76" fmla="*/ 542 w 767"/>
                <a:gd name="T77" fmla="*/ 20 h 1327"/>
                <a:gd name="T78" fmla="*/ 580 w 767"/>
                <a:gd name="T79" fmla="*/ 20 h 1327"/>
                <a:gd name="T80" fmla="*/ 569 w 767"/>
                <a:gd name="T81" fmla="*/ 18 h 1327"/>
                <a:gd name="T82" fmla="*/ 518 w 767"/>
                <a:gd name="T83" fmla="*/ 17 h 1327"/>
                <a:gd name="T84" fmla="*/ 523 w 767"/>
                <a:gd name="T85" fmla="*/ 21 h 1327"/>
                <a:gd name="T86" fmla="*/ 579 w 767"/>
                <a:gd name="T87" fmla="*/ 27 h 1327"/>
                <a:gd name="T88" fmla="*/ 672 w 767"/>
                <a:gd name="T89" fmla="*/ 30 h 1327"/>
                <a:gd name="T90" fmla="*/ 733 w 767"/>
                <a:gd name="T91" fmla="*/ 30 h 1327"/>
                <a:gd name="T92" fmla="*/ 719 w 767"/>
                <a:gd name="T93" fmla="*/ 29 h 1327"/>
                <a:gd name="T94" fmla="*/ 762 w 767"/>
                <a:gd name="T95" fmla="*/ 29 h 1327"/>
                <a:gd name="T96" fmla="*/ 758 w 767"/>
                <a:gd name="T97" fmla="*/ 31 h 1327"/>
                <a:gd name="T98" fmla="*/ 684 w 767"/>
                <a:gd name="T99" fmla="*/ 31 h 1327"/>
                <a:gd name="T100" fmla="*/ 621 w 767"/>
                <a:gd name="T101" fmla="*/ 30 h 1327"/>
                <a:gd name="T102" fmla="*/ 673 w 767"/>
                <a:gd name="T103" fmla="*/ 36 h 132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767"/>
                <a:gd name="T157" fmla="*/ 0 h 1327"/>
                <a:gd name="T158" fmla="*/ 767 w 767"/>
                <a:gd name="T159" fmla="*/ 1327 h 1327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767" h="1327">
                  <a:moveTo>
                    <a:pt x="698" y="1327"/>
                  </a:moveTo>
                  <a:lnTo>
                    <a:pt x="690" y="1321"/>
                  </a:lnTo>
                  <a:lnTo>
                    <a:pt x="684" y="1316"/>
                  </a:lnTo>
                  <a:lnTo>
                    <a:pt x="678" y="1307"/>
                  </a:lnTo>
                  <a:lnTo>
                    <a:pt x="673" y="1296"/>
                  </a:lnTo>
                  <a:lnTo>
                    <a:pt x="668" y="1285"/>
                  </a:lnTo>
                  <a:lnTo>
                    <a:pt x="664" y="1274"/>
                  </a:lnTo>
                  <a:lnTo>
                    <a:pt x="659" y="1263"/>
                  </a:lnTo>
                  <a:lnTo>
                    <a:pt x="655" y="1252"/>
                  </a:lnTo>
                  <a:lnTo>
                    <a:pt x="642" y="1217"/>
                  </a:lnTo>
                  <a:lnTo>
                    <a:pt x="630" y="1180"/>
                  </a:lnTo>
                  <a:lnTo>
                    <a:pt x="620" y="1143"/>
                  </a:lnTo>
                  <a:lnTo>
                    <a:pt x="612" y="1104"/>
                  </a:lnTo>
                  <a:lnTo>
                    <a:pt x="605" y="1064"/>
                  </a:lnTo>
                  <a:lnTo>
                    <a:pt x="599" y="1023"/>
                  </a:lnTo>
                  <a:lnTo>
                    <a:pt x="593" y="983"/>
                  </a:lnTo>
                  <a:lnTo>
                    <a:pt x="588" y="942"/>
                  </a:lnTo>
                  <a:lnTo>
                    <a:pt x="574" y="926"/>
                  </a:lnTo>
                  <a:lnTo>
                    <a:pt x="558" y="911"/>
                  </a:lnTo>
                  <a:lnTo>
                    <a:pt x="544" y="895"/>
                  </a:lnTo>
                  <a:lnTo>
                    <a:pt x="529" y="876"/>
                  </a:lnTo>
                  <a:lnTo>
                    <a:pt x="515" y="860"/>
                  </a:lnTo>
                  <a:lnTo>
                    <a:pt x="501" y="841"/>
                  </a:lnTo>
                  <a:lnTo>
                    <a:pt x="489" y="821"/>
                  </a:lnTo>
                  <a:lnTo>
                    <a:pt x="478" y="801"/>
                  </a:lnTo>
                  <a:lnTo>
                    <a:pt x="465" y="801"/>
                  </a:lnTo>
                  <a:lnTo>
                    <a:pt x="450" y="795"/>
                  </a:lnTo>
                  <a:lnTo>
                    <a:pt x="435" y="786"/>
                  </a:lnTo>
                  <a:lnTo>
                    <a:pt x="421" y="775"/>
                  </a:lnTo>
                  <a:lnTo>
                    <a:pt x="409" y="762"/>
                  </a:lnTo>
                  <a:lnTo>
                    <a:pt x="399" y="751"/>
                  </a:lnTo>
                  <a:lnTo>
                    <a:pt x="392" y="742"/>
                  </a:lnTo>
                  <a:lnTo>
                    <a:pt x="390" y="738"/>
                  </a:lnTo>
                  <a:lnTo>
                    <a:pt x="396" y="736"/>
                  </a:lnTo>
                  <a:lnTo>
                    <a:pt x="403" y="738"/>
                  </a:lnTo>
                  <a:lnTo>
                    <a:pt x="408" y="740"/>
                  </a:lnTo>
                  <a:lnTo>
                    <a:pt x="414" y="740"/>
                  </a:lnTo>
                  <a:lnTo>
                    <a:pt x="421" y="742"/>
                  </a:lnTo>
                  <a:lnTo>
                    <a:pt x="429" y="744"/>
                  </a:lnTo>
                  <a:lnTo>
                    <a:pt x="435" y="742"/>
                  </a:lnTo>
                  <a:lnTo>
                    <a:pt x="443" y="738"/>
                  </a:lnTo>
                  <a:lnTo>
                    <a:pt x="461" y="716"/>
                  </a:lnTo>
                  <a:lnTo>
                    <a:pt x="472" y="692"/>
                  </a:lnTo>
                  <a:lnTo>
                    <a:pt x="476" y="664"/>
                  </a:lnTo>
                  <a:lnTo>
                    <a:pt x="481" y="637"/>
                  </a:lnTo>
                  <a:lnTo>
                    <a:pt x="478" y="618"/>
                  </a:lnTo>
                  <a:lnTo>
                    <a:pt x="477" y="600"/>
                  </a:lnTo>
                  <a:lnTo>
                    <a:pt x="473" y="582"/>
                  </a:lnTo>
                  <a:lnTo>
                    <a:pt x="471" y="563"/>
                  </a:lnTo>
                  <a:lnTo>
                    <a:pt x="465" y="547"/>
                  </a:lnTo>
                  <a:lnTo>
                    <a:pt x="459" y="534"/>
                  </a:lnTo>
                  <a:lnTo>
                    <a:pt x="451" y="521"/>
                  </a:lnTo>
                  <a:lnTo>
                    <a:pt x="441" y="512"/>
                  </a:lnTo>
                  <a:lnTo>
                    <a:pt x="421" y="504"/>
                  </a:lnTo>
                  <a:lnTo>
                    <a:pt x="401" y="499"/>
                  </a:lnTo>
                  <a:lnTo>
                    <a:pt x="382" y="493"/>
                  </a:lnTo>
                  <a:lnTo>
                    <a:pt x="362" y="490"/>
                  </a:lnTo>
                  <a:lnTo>
                    <a:pt x="343" y="484"/>
                  </a:lnTo>
                  <a:lnTo>
                    <a:pt x="323" y="479"/>
                  </a:lnTo>
                  <a:lnTo>
                    <a:pt x="305" y="473"/>
                  </a:lnTo>
                  <a:lnTo>
                    <a:pt x="285" y="468"/>
                  </a:lnTo>
                  <a:lnTo>
                    <a:pt x="266" y="460"/>
                  </a:lnTo>
                  <a:lnTo>
                    <a:pt x="247" y="453"/>
                  </a:lnTo>
                  <a:lnTo>
                    <a:pt x="229" y="445"/>
                  </a:lnTo>
                  <a:lnTo>
                    <a:pt x="211" y="434"/>
                  </a:lnTo>
                  <a:lnTo>
                    <a:pt x="192" y="423"/>
                  </a:lnTo>
                  <a:lnTo>
                    <a:pt x="175" y="410"/>
                  </a:lnTo>
                  <a:lnTo>
                    <a:pt x="158" y="396"/>
                  </a:lnTo>
                  <a:lnTo>
                    <a:pt x="143" y="379"/>
                  </a:lnTo>
                  <a:lnTo>
                    <a:pt x="131" y="442"/>
                  </a:lnTo>
                  <a:lnTo>
                    <a:pt x="122" y="506"/>
                  </a:lnTo>
                  <a:lnTo>
                    <a:pt x="114" y="574"/>
                  </a:lnTo>
                  <a:lnTo>
                    <a:pt x="111" y="641"/>
                  </a:lnTo>
                  <a:lnTo>
                    <a:pt x="111" y="710"/>
                  </a:lnTo>
                  <a:lnTo>
                    <a:pt x="117" y="779"/>
                  </a:lnTo>
                  <a:lnTo>
                    <a:pt x="126" y="847"/>
                  </a:lnTo>
                  <a:lnTo>
                    <a:pt x="139" y="915"/>
                  </a:lnTo>
                  <a:lnTo>
                    <a:pt x="152" y="946"/>
                  </a:lnTo>
                  <a:lnTo>
                    <a:pt x="165" y="981"/>
                  </a:lnTo>
                  <a:lnTo>
                    <a:pt x="181" y="1014"/>
                  </a:lnTo>
                  <a:lnTo>
                    <a:pt x="196" y="1045"/>
                  </a:lnTo>
                  <a:lnTo>
                    <a:pt x="215" y="1075"/>
                  </a:lnTo>
                  <a:lnTo>
                    <a:pt x="236" y="1101"/>
                  </a:lnTo>
                  <a:lnTo>
                    <a:pt x="258" y="1121"/>
                  </a:lnTo>
                  <a:lnTo>
                    <a:pt x="284" y="1136"/>
                  </a:lnTo>
                  <a:lnTo>
                    <a:pt x="290" y="1136"/>
                  </a:lnTo>
                  <a:lnTo>
                    <a:pt x="298" y="1132"/>
                  </a:lnTo>
                  <a:lnTo>
                    <a:pt x="306" y="1128"/>
                  </a:lnTo>
                  <a:lnTo>
                    <a:pt x="313" y="1125"/>
                  </a:lnTo>
                  <a:lnTo>
                    <a:pt x="319" y="1121"/>
                  </a:lnTo>
                  <a:lnTo>
                    <a:pt x="326" y="1119"/>
                  </a:lnTo>
                  <a:lnTo>
                    <a:pt x="330" y="1123"/>
                  </a:lnTo>
                  <a:lnTo>
                    <a:pt x="333" y="1130"/>
                  </a:lnTo>
                  <a:lnTo>
                    <a:pt x="326" y="1137"/>
                  </a:lnTo>
                  <a:lnTo>
                    <a:pt x="318" y="1143"/>
                  </a:lnTo>
                  <a:lnTo>
                    <a:pt x="310" y="1148"/>
                  </a:lnTo>
                  <a:lnTo>
                    <a:pt x="302" y="1152"/>
                  </a:lnTo>
                  <a:lnTo>
                    <a:pt x="294" y="1154"/>
                  </a:lnTo>
                  <a:lnTo>
                    <a:pt x="285" y="1156"/>
                  </a:lnTo>
                  <a:lnTo>
                    <a:pt x="276" y="1154"/>
                  </a:lnTo>
                  <a:lnTo>
                    <a:pt x="267" y="1150"/>
                  </a:lnTo>
                  <a:lnTo>
                    <a:pt x="241" y="1134"/>
                  </a:lnTo>
                  <a:lnTo>
                    <a:pt x="217" y="1115"/>
                  </a:lnTo>
                  <a:lnTo>
                    <a:pt x="195" y="1095"/>
                  </a:lnTo>
                  <a:lnTo>
                    <a:pt x="174" y="1071"/>
                  </a:lnTo>
                  <a:lnTo>
                    <a:pt x="156" y="1045"/>
                  </a:lnTo>
                  <a:lnTo>
                    <a:pt x="139" y="1018"/>
                  </a:lnTo>
                  <a:lnTo>
                    <a:pt x="123" y="987"/>
                  </a:lnTo>
                  <a:lnTo>
                    <a:pt x="110" y="955"/>
                  </a:lnTo>
                  <a:lnTo>
                    <a:pt x="98" y="922"/>
                  </a:lnTo>
                  <a:lnTo>
                    <a:pt x="88" y="887"/>
                  </a:lnTo>
                  <a:lnTo>
                    <a:pt x="79" y="850"/>
                  </a:lnTo>
                  <a:lnTo>
                    <a:pt x="72" y="814"/>
                  </a:lnTo>
                  <a:lnTo>
                    <a:pt x="67" y="775"/>
                  </a:lnTo>
                  <a:lnTo>
                    <a:pt x="63" y="736"/>
                  </a:lnTo>
                  <a:lnTo>
                    <a:pt x="61" y="698"/>
                  </a:lnTo>
                  <a:lnTo>
                    <a:pt x="61" y="657"/>
                  </a:lnTo>
                  <a:lnTo>
                    <a:pt x="61" y="526"/>
                  </a:lnTo>
                  <a:lnTo>
                    <a:pt x="51" y="526"/>
                  </a:lnTo>
                  <a:lnTo>
                    <a:pt x="44" y="526"/>
                  </a:lnTo>
                  <a:lnTo>
                    <a:pt x="34" y="526"/>
                  </a:lnTo>
                  <a:lnTo>
                    <a:pt x="25" y="525"/>
                  </a:lnTo>
                  <a:lnTo>
                    <a:pt x="17" y="521"/>
                  </a:lnTo>
                  <a:lnTo>
                    <a:pt x="11" y="515"/>
                  </a:lnTo>
                  <a:lnTo>
                    <a:pt x="4" y="510"/>
                  </a:lnTo>
                  <a:lnTo>
                    <a:pt x="0" y="501"/>
                  </a:lnTo>
                  <a:lnTo>
                    <a:pt x="64" y="469"/>
                  </a:lnTo>
                  <a:lnTo>
                    <a:pt x="70" y="429"/>
                  </a:lnTo>
                  <a:lnTo>
                    <a:pt x="75" y="387"/>
                  </a:lnTo>
                  <a:lnTo>
                    <a:pt x="83" y="346"/>
                  </a:lnTo>
                  <a:lnTo>
                    <a:pt x="100" y="313"/>
                  </a:lnTo>
                  <a:lnTo>
                    <a:pt x="89" y="295"/>
                  </a:lnTo>
                  <a:lnTo>
                    <a:pt x="81" y="272"/>
                  </a:lnTo>
                  <a:lnTo>
                    <a:pt x="74" y="249"/>
                  </a:lnTo>
                  <a:lnTo>
                    <a:pt x="68" y="225"/>
                  </a:lnTo>
                  <a:lnTo>
                    <a:pt x="64" y="201"/>
                  </a:lnTo>
                  <a:lnTo>
                    <a:pt x="64" y="175"/>
                  </a:lnTo>
                  <a:lnTo>
                    <a:pt x="66" y="149"/>
                  </a:lnTo>
                  <a:lnTo>
                    <a:pt x="72" y="123"/>
                  </a:lnTo>
                  <a:lnTo>
                    <a:pt x="80" y="103"/>
                  </a:lnTo>
                  <a:lnTo>
                    <a:pt x="88" y="85"/>
                  </a:lnTo>
                  <a:lnTo>
                    <a:pt x="97" y="66"/>
                  </a:lnTo>
                  <a:lnTo>
                    <a:pt x="108" y="50"/>
                  </a:lnTo>
                  <a:lnTo>
                    <a:pt x="118" y="35"/>
                  </a:lnTo>
                  <a:lnTo>
                    <a:pt x="131" y="22"/>
                  </a:lnTo>
                  <a:lnTo>
                    <a:pt x="143" y="11"/>
                  </a:lnTo>
                  <a:lnTo>
                    <a:pt x="157" y="0"/>
                  </a:lnTo>
                  <a:lnTo>
                    <a:pt x="164" y="13"/>
                  </a:lnTo>
                  <a:lnTo>
                    <a:pt x="165" y="24"/>
                  </a:lnTo>
                  <a:lnTo>
                    <a:pt x="161" y="35"/>
                  </a:lnTo>
                  <a:lnTo>
                    <a:pt x="153" y="44"/>
                  </a:lnTo>
                  <a:lnTo>
                    <a:pt x="144" y="53"/>
                  </a:lnTo>
                  <a:lnTo>
                    <a:pt x="136" y="64"/>
                  </a:lnTo>
                  <a:lnTo>
                    <a:pt x="128" y="76"/>
                  </a:lnTo>
                  <a:lnTo>
                    <a:pt x="125" y="88"/>
                  </a:lnTo>
                  <a:lnTo>
                    <a:pt x="117" y="133"/>
                  </a:lnTo>
                  <a:lnTo>
                    <a:pt x="118" y="180"/>
                  </a:lnTo>
                  <a:lnTo>
                    <a:pt x="126" y="225"/>
                  </a:lnTo>
                  <a:lnTo>
                    <a:pt x="139" y="265"/>
                  </a:lnTo>
                  <a:lnTo>
                    <a:pt x="157" y="295"/>
                  </a:lnTo>
                  <a:lnTo>
                    <a:pt x="175" y="320"/>
                  </a:lnTo>
                  <a:lnTo>
                    <a:pt x="196" y="342"/>
                  </a:lnTo>
                  <a:lnTo>
                    <a:pt x="219" y="361"/>
                  </a:lnTo>
                  <a:lnTo>
                    <a:pt x="241" y="376"/>
                  </a:lnTo>
                  <a:lnTo>
                    <a:pt x="264" y="387"/>
                  </a:lnTo>
                  <a:lnTo>
                    <a:pt x="289" y="398"/>
                  </a:lnTo>
                  <a:lnTo>
                    <a:pt x="314" y="407"/>
                  </a:lnTo>
                  <a:lnTo>
                    <a:pt x="339" y="414"/>
                  </a:lnTo>
                  <a:lnTo>
                    <a:pt x="364" y="423"/>
                  </a:lnTo>
                  <a:lnTo>
                    <a:pt x="388" y="433"/>
                  </a:lnTo>
                  <a:lnTo>
                    <a:pt x="413" y="442"/>
                  </a:lnTo>
                  <a:lnTo>
                    <a:pt x="437" y="453"/>
                  </a:lnTo>
                  <a:lnTo>
                    <a:pt x="460" y="468"/>
                  </a:lnTo>
                  <a:lnTo>
                    <a:pt x="482" y="482"/>
                  </a:lnTo>
                  <a:lnTo>
                    <a:pt x="505" y="503"/>
                  </a:lnTo>
                  <a:lnTo>
                    <a:pt x="522" y="506"/>
                  </a:lnTo>
                  <a:lnTo>
                    <a:pt x="539" y="514"/>
                  </a:lnTo>
                  <a:lnTo>
                    <a:pt x="554" y="525"/>
                  </a:lnTo>
                  <a:lnTo>
                    <a:pt x="569" y="537"/>
                  </a:lnTo>
                  <a:lnTo>
                    <a:pt x="582" y="554"/>
                  </a:lnTo>
                  <a:lnTo>
                    <a:pt x="593" y="572"/>
                  </a:lnTo>
                  <a:lnTo>
                    <a:pt x="603" y="591"/>
                  </a:lnTo>
                  <a:lnTo>
                    <a:pt x="612" y="613"/>
                  </a:lnTo>
                  <a:lnTo>
                    <a:pt x="614" y="633"/>
                  </a:lnTo>
                  <a:lnTo>
                    <a:pt x="613" y="655"/>
                  </a:lnTo>
                  <a:lnTo>
                    <a:pt x="606" y="672"/>
                  </a:lnTo>
                  <a:lnTo>
                    <a:pt x="595" y="687"/>
                  </a:lnTo>
                  <a:lnTo>
                    <a:pt x="587" y="687"/>
                  </a:lnTo>
                  <a:lnTo>
                    <a:pt x="579" y="681"/>
                  </a:lnTo>
                  <a:lnTo>
                    <a:pt x="570" y="674"/>
                  </a:lnTo>
                  <a:lnTo>
                    <a:pt x="562" y="666"/>
                  </a:lnTo>
                  <a:lnTo>
                    <a:pt x="554" y="657"/>
                  </a:lnTo>
                  <a:lnTo>
                    <a:pt x="548" y="648"/>
                  </a:lnTo>
                  <a:lnTo>
                    <a:pt x="544" y="642"/>
                  </a:lnTo>
                  <a:lnTo>
                    <a:pt x="542" y="641"/>
                  </a:lnTo>
                  <a:lnTo>
                    <a:pt x="550" y="646"/>
                  </a:lnTo>
                  <a:lnTo>
                    <a:pt x="558" y="653"/>
                  </a:lnTo>
                  <a:lnTo>
                    <a:pt x="565" y="659"/>
                  </a:lnTo>
                  <a:lnTo>
                    <a:pt x="574" y="661"/>
                  </a:lnTo>
                  <a:lnTo>
                    <a:pt x="580" y="653"/>
                  </a:lnTo>
                  <a:lnTo>
                    <a:pt x="584" y="642"/>
                  </a:lnTo>
                  <a:lnTo>
                    <a:pt x="586" y="633"/>
                  </a:lnTo>
                  <a:lnTo>
                    <a:pt x="586" y="620"/>
                  </a:lnTo>
                  <a:lnTo>
                    <a:pt x="576" y="611"/>
                  </a:lnTo>
                  <a:lnTo>
                    <a:pt x="569" y="598"/>
                  </a:lnTo>
                  <a:lnTo>
                    <a:pt x="559" y="587"/>
                  </a:lnTo>
                  <a:lnTo>
                    <a:pt x="549" y="576"/>
                  </a:lnTo>
                  <a:lnTo>
                    <a:pt x="540" y="565"/>
                  </a:lnTo>
                  <a:lnTo>
                    <a:pt x="529" y="558"/>
                  </a:lnTo>
                  <a:lnTo>
                    <a:pt x="518" y="552"/>
                  </a:lnTo>
                  <a:lnTo>
                    <a:pt x="507" y="552"/>
                  </a:lnTo>
                  <a:lnTo>
                    <a:pt x="515" y="587"/>
                  </a:lnTo>
                  <a:lnTo>
                    <a:pt x="519" y="626"/>
                  </a:lnTo>
                  <a:lnTo>
                    <a:pt x="520" y="664"/>
                  </a:lnTo>
                  <a:lnTo>
                    <a:pt x="523" y="703"/>
                  </a:lnTo>
                  <a:lnTo>
                    <a:pt x="525" y="742"/>
                  </a:lnTo>
                  <a:lnTo>
                    <a:pt x="532" y="779"/>
                  </a:lnTo>
                  <a:lnTo>
                    <a:pt x="545" y="814"/>
                  </a:lnTo>
                  <a:lnTo>
                    <a:pt x="563" y="845"/>
                  </a:lnTo>
                  <a:lnTo>
                    <a:pt x="579" y="869"/>
                  </a:lnTo>
                  <a:lnTo>
                    <a:pt x="595" y="895"/>
                  </a:lnTo>
                  <a:lnTo>
                    <a:pt x="612" y="918"/>
                  </a:lnTo>
                  <a:lnTo>
                    <a:pt x="631" y="941"/>
                  </a:lnTo>
                  <a:lnTo>
                    <a:pt x="651" y="959"/>
                  </a:lnTo>
                  <a:lnTo>
                    <a:pt x="672" y="972"/>
                  </a:lnTo>
                  <a:lnTo>
                    <a:pt x="694" y="977"/>
                  </a:lnTo>
                  <a:lnTo>
                    <a:pt x="719" y="975"/>
                  </a:lnTo>
                  <a:lnTo>
                    <a:pt x="723" y="970"/>
                  </a:lnTo>
                  <a:lnTo>
                    <a:pt x="728" y="964"/>
                  </a:lnTo>
                  <a:lnTo>
                    <a:pt x="733" y="961"/>
                  </a:lnTo>
                  <a:lnTo>
                    <a:pt x="737" y="955"/>
                  </a:lnTo>
                  <a:lnTo>
                    <a:pt x="732" y="948"/>
                  </a:lnTo>
                  <a:lnTo>
                    <a:pt x="725" y="944"/>
                  </a:lnTo>
                  <a:lnTo>
                    <a:pt x="720" y="941"/>
                  </a:lnTo>
                  <a:lnTo>
                    <a:pt x="719" y="931"/>
                  </a:lnTo>
                  <a:lnTo>
                    <a:pt x="727" y="924"/>
                  </a:lnTo>
                  <a:lnTo>
                    <a:pt x="734" y="920"/>
                  </a:lnTo>
                  <a:lnTo>
                    <a:pt x="745" y="918"/>
                  </a:lnTo>
                  <a:lnTo>
                    <a:pt x="754" y="922"/>
                  </a:lnTo>
                  <a:lnTo>
                    <a:pt x="762" y="933"/>
                  </a:lnTo>
                  <a:lnTo>
                    <a:pt x="766" y="946"/>
                  </a:lnTo>
                  <a:lnTo>
                    <a:pt x="767" y="959"/>
                  </a:lnTo>
                  <a:lnTo>
                    <a:pt x="766" y="972"/>
                  </a:lnTo>
                  <a:lnTo>
                    <a:pt x="764" y="988"/>
                  </a:lnTo>
                  <a:lnTo>
                    <a:pt x="758" y="1003"/>
                  </a:lnTo>
                  <a:lnTo>
                    <a:pt x="746" y="1016"/>
                  </a:lnTo>
                  <a:lnTo>
                    <a:pt x="732" y="1027"/>
                  </a:lnTo>
                  <a:lnTo>
                    <a:pt x="715" y="1029"/>
                  </a:lnTo>
                  <a:lnTo>
                    <a:pt x="699" y="1027"/>
                  </a:lnTo>
                  <a:lnTo>
                    <a:pt x="684" y="1023"/>
                  </a:lnTo>
                  <a:lnTo>
                    <a:pt x="669" y="1018"/>
                  </a:lnTo>
                  <a:lnTo>
                    <a:pt x="655" y="1009"/>
                  </a:lnTo>
                  <a:lnTo>
                    <a:pt x="642" y="1001"/>
                  </a:lnTo>
                  <a:lnTo>
                    <a:pt x="631" y="990"/>
                  </a:lnTo>
                  <a:lnTo>
                    <a:pt x="621" y="981"/>
                  </a:lnTo>
                  <a:lnTo>
                    <a:pt x="629" y="1016"/>
                  </a:lnTo>
                  <a:lnTo>
                    <a:pt x="638" y="1051"/>
                  </a:lnTo>
                  <a:lnTo>
                    <a:pt x="648" y="1084"/>
                  </a:lnTo>
                  <a:lnTo>
                    <a:pt x="660" y="1119"/>
                  </a:lnTo>
                  <a:lnTo>
                    <a:pt x="673" y="1152"/>
                  </a:lnTo>
                  <a:lnTo>
                    <a:pt x="686" y="1187"/>
                  </a:lnTo>
                  <a:lnTo>
                    <a:pt x="700" y="1220"/>
                  </a:lnTo>
                  <a:lnTo>
                    <a:pt x="716" y="1252"/>
                  </a:lnTo>
                  <a:lnTo>
                    <a:pt x="698" y="132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978" name="Freeform 21"/>
            <p:cNvSpPr>
              <a:spLocks/>
            </p:cNvSpPr>
            <p:nvPr/>
          </p:nvSpPr>
          <p:spPr bwMode="auto">
            <a:xfrm>
              <a:off x="3761" y="140"/>
              <a:ext cx="295" cy="400"/>
            </a:xfrm>
            <a:custGeom>
              <a:avLst/>
              <a:gdLst>
                <a:gd name="T0" fmla="*/ 280 w 295"/>
                <a:gd name="T1" fmla="*/ 7 h 800"/>
                <a:gd name="T2" fmla="*/ 295 w 295"/>
                <a:gd name="T3" fmla="*/ 13 h 800"/>
                <a:gd name="T4" fmla="*/ 282 w 295"/>
                <a:gd name="T5" fmla="*/ 17 h 800"/>
                <a:gd name="T6" fmla="*/ 241 w 295"/>
                <a:gd name="T7" fmla="*/ 22 h 800"/>
                <a:gd name="T8" fmla="*/ 198 w 295"/>
                <a:gd name="T9" fmla="*/ 24 h 800"/>
                <a:gd name="T10" fmla="*/ 163 w 295"/>
                <a:gd name="T11" fmla="*/ 25 h 800"/>
                <a:gd name="T12" fmla="*/ 125 w 295"/>
                <a:gd name="T13" fmla="*/ 25 h 800"/>
                <a:gd name="T14" fmla="*/ 98 w 295"/>
                <a:gd name="T15" fmla="*/ 25 h 800"/>
                <a:gd name="T16" fmla="*/ 98 w 295"/>
                <a:gd name="T17" fmla="*/ 25 h 800"/>
                <a:gd name="T18" fmla="*/ 122 w 295"/>
                <a:gd name="T19" fmla="*/ 24 h 800"/>
                <a:gd name="T20" fmla="*/ 158 w 295"/>
                <a:gd name="T21" fmla="*/ 23 h 800"/>
                <a:gd name="T22" fmla="*/ 189 w 295"/>
                <a:gd name="T23" fmla="*/ 22 h 800"/>
                <a:gd name="T24" fmla="*/ 213 w 295"/>
                <a:gd name="T25" fmla="*/ 20 h 800"/>
                <a:gd name="T26" fmla="*/ 232 w 295"/>
                <a:gd name="T27" fmla="*/ 15 h 800"/>
                <a:gd name="T28" fmla="*/ 240 w 295"/>
                <a:gd name="T29" fmla="*/ 13 h 800"/>
                <a:gd name="T30" fmla="*/ 233 w 295"/>
                <a:gd name="T31" fmla="*/ 9 h 800"/>
                <a:gd name="T32" fmla="*/ 222 w 295"/>
                <a:gd name="T33" fmla="*/ 6 h 800"/>
                <a:gd name="T34" fmla="*/ 215 w 295"/>
                <a:gd name="T35" fmla="*/ 6 h 800"/>
                <a:gd name="T36" fmla="*/ 205 w 295"/>
                <a:gd name="T37" fmla="*/ 5 h 800"/>
                <a:gd name="T38" fmla="*/ 192 w 295"/>
                <a:gd name="T39" fmla="*/ 3 h 800"/>
                <a:gd name="T40" fmla="*/ 158 w 295"/>
                <a:gd name="T41" fmla="*/ 3 h 800"/>
                <a:gd name="T42" fmla="*/ 98 w 295"/>
                <a:gd name="T43" fmla="*/ 2 h 800"/>
                <a:gd name="T44" fmla="*/ 41 w 295"/>
                <a:gd name="T45" fmla="*/ 2 h 800"/>
                <a:gd name="T46" fmla="*/ 5 w 295"/>
                <a:gd name="T47" fmla="*/ 2 h 800"/>
                <a:gd name="T48" fmla="*/ 18 w 295"/>
                <a:gd name="T49" fmla="*/ 1 h 800"/>
                <a:gd name="T50" fmla="*/ 60 w 295"/>
                <a:gd name="T51" fmla="*/ 1 h 800"/>
                <a:gd name="T52" fmla="*/ 104 w 295"/>
                <a:gd name="T53" fmla="*/ 1 h 800"/>
                <a:gd name="T54" fmla="*/ 147 w 295"/>
                <a:gd name="T55" fmla="*/ 1 h 800"/>
                <a:gd name="T56" fmla="*/ 181 w 295"/>
                <a:gd name="T57" fmla="*/ 2 h 800"/>
                <a:gd name="T58" fmla="*/ 209 w 295"/>
                <a:gd name="T59" fmla="*/ 3 h 800"/>
                <a:gd name="T60" fmla="*/ 233 w 295"/>
                <a:gd name="T61" fmla="*/ 3 h 800"/>
                <a:gd name="T62" fmla="*/ 254 w 295"/>
                <a:gd name="T63" fmla="*/ 5 h 8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95"/>
                <a:gd name="T97" fmla="*/ 0 h 800"/>
                <a:gd name="T98" fmla="*/ 295 w 295"/>
                <a:gd name="T99" fmla="*/ 800 h 80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95" h="800">
                  <a:moveTo>
                    <a:pt x="262" y="176"/>
                  </a:moveTo>
                  <a:lnTo>
                    <a:pt x="280" y="245"/>
                  </a:lnTo>
                  <a:lnTo>
                    <a:pt x="291" y="316"/>
                  </a:lnTo>
                  <a:lnTo>
                    <a:pt x="295" y="392"/>
                  </a:lnTo>
                  <a:lnTo>
                    <a:pt x="292" y="467"/>
                  </a:lnTo>
                  <a:lnTo>
                    <a:pt x="282" y="541"/>
                  </a:lnTo>
                  <a:lnTo>
                    <a:pt x="265" y="613"/>
                  </a:lnTo>
                  <a:lnTo>
                    <a:pt x="241" y="677"/>
                  </a:lnTo>
                  <a:lnTo>
                    <a:pt x="210" y="736"/>
                  </a:lnTo>
                  <a:lnTo>
                    <a:pt x="198" y="751"/>
                  </a:lnTo>
                  <a:lnTo>
                    <a:pt x="181" y="764"/>
                  </a:lnTo>
                  <a:lnTo>
                    <a:pt x="163" y="776"/>
                  </a:lnTo>
                  <a:lnTo>
                    <a:pt x="143" y="787"/>
                  </a:lnTo>
                  <a:lnTo>
                    <a:pt x="125" y="795"/>
                  </a:lnTo>
                  <a:lnTo>
                    <a:pt x="109" y="800"/>
                  </a:lnTo>
                  <a:lnTo>
                    <a:pt x="98" y="800"/>
                  </a:lnTo>
                  <a:lnTo>
                    <a:pt x="92" y="797"/>
                  </a:lnTo>
                  <a:lnTo>
                    <a:pt x="98" y="787"/>
                  </a:lnTo>
                  <a:lnTo>
                    <a:pt x="108" y="775"/>
                  </a:lnTo>
                  <a:lnTo>
                    <a:pt x="122" y="758"/>
                  </a:lnTo>
                  <a:lnTo>
                    <a:pt x="139" y="741"/>
                  </a:lnTo>
                  <a:lnTo>
                    <a:pt x="158" y="723"/>
                  </a:lnTo>
                  <a:lnTo>
                    <a:pt x="175" y="705"/>
                  </a:lnTo>
                  <a:lnTo>
                    <a:pt x="189" y="686"/>
                  </a:lnTo>
                  <a:lnTo>
                    <a:pt x="198" y="671"/>
                  </a:lnTo>
                  <a:lnTo>
                    <a:pt x="213" y="620"/>
                  </a:lnTo>
                  <a:lnTo>
                    <a:pt x="224" y="567"/>
                  </a:lnTo>
                  <a:lnTo>
                    <a:pt x="232" y="510"/>
                  </a:lnTo>
                  <a:lnTo>
                    <a:pt x="237" y="452"/>
                  </a:lnTo>
                  <a:lnTo>
                    <a:pt x="240" y="394"/>
                  </a:lnTo>
                  <a:lnTo>
                    <a:pt x="237" y="335"/>
                  </a:lnTo>
                  <a:lnTo>
                    <a:pt x="233" y="278"/>
                  </a:lnTo>
                  <a:lnTo>
                    <a:pt x="224" y="222"/>
                  </a:lnTo>
                  <a:lnTo>
                    <a:pt x="222" y="208"/>
                  </a:lnTo>
                  <a:lnTo>
                    <a:pt x="219" y="191"/>
                  </a:lnTo>
                  <a:lnTo>
                    <a:pt x="215" y="176"/>
                  </a:lnTo>
                  <a:lnTo>
                    <a:pt x="210" y="164"/>
                  </a:lnTo>
                  <a:lnTo>
                    <a:pt x="205" y="149"/>
                  </a:lnTo>
                  <a:lnTo>
                    <a:pt x="198" y="136"/>
                  </a:lnTo>
                  <a:lnTo>
                    <a:pt x="192" y="125"/>
                  </a:lnTo>
                  <a:lnTo>
                    <a:pt x="184" y="112"/>
                  </a:lnTo>
                  <a:lnTo>
                    <a:pt x="158" y="84"/>
                  </a:lnTo>
                  <a:lnTo>
                    <a:pt x="129" y="64"/>
                  </a:lnTo>
                  <a:lnTo>
                    <a:pt x="98" y="51"/>
                  </a:lnTo>
                  <a:lnTo>
                    <a:pt x="69" y="42"/>
                  </a:lnTo>
                  <a:lnTo>
                    <a:pt x="41" y="38"/>
                  </a:lnTo>
                  <a:lnTo>
                    <a:pt x="19" y="38"/>
                  </a:lnTo>
                  <a:lnTo>
                    <a:pt x="5" y="38"/>
                  </a:lnTo>
                  <a:lnTo>
                    <a:pt x="0" y="38"/>
                  </a:lnTo>
                  <a:lnTo>
                    <a:pt x="18" y="20"/>
                  </a:lnTo>
                  <a:lnTo>
                    <a:pt x="38" y="9"/>
                  </a:lnTo>
                  <a:lnTo>
                    <a:pt x="60" y="2"/>
                  </a:lnTo>
                  <a:lnTo>
                    <a:pt x="82" y="0"/>
                  </a:lnTo>
                  <a:lnTo>
                    <a:pt x="104" y="3"/>
                  </a:lnTo>
                  <a:lnTo>
                    <a:pt x="126" y="9"/>
                  </a:lnTo>
                  <a:lnTo>
                    <a:pt x="147" y="18"/>
                  </a:lnTo>
                  <a:lnTo>
                    <a:pt x="167" y="29"/>
                  </a:lnTo>
                  <a:lnTo>
                    <a:pt x="181" y="44"/>
                  </a:lnTo>
                  <a:lnTo>
                    <a:pt x="196" y="59"/>
                  </a:lnTo>
                  <a:lnTo>
                    <a:pt x="209" y="75"/>
                  </a:lnTo>
                  <a:lnTo>
                    <a:pt x="222" y="94"/>
                  </a:lnTo>
                  <a:lnTo>
                    <a:pt x="233" y="114"/>
                  </a:lnTo>
                  <a:lnTo>
                    <a:pt x="244" y="134"/>
                  </a:lnTo>
                  <a:lnTo>
                    <a:pt x="254" y="154"/>
                  </a:lnTo>
                  <a:lnTo>
                    <a:pt x="262" y="17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979" name="Freeform 22"/>
            <p:cNvSpPr>
              <a:spLocks/>
            </p:cNvSpPr>
            <p:nvPr/>
          </p:nvSpPr>
          <p:spPr bwMode="auto">
            <a:xfrm>
              <a:off x="2028" y="187"/>
              <a:ext cx="727" cy="558"/>
            </a:xfrm>
            <a:custGeom>
              <a:avLst/>
              <a:gdLst>
                <a:gd name="T0" fmla="*/ 727 w 727"/>
                <a:gd name="T1" fmla="*/ 0 h 1117"/>
                <a:gd name="T2" fmla="*/ 727 w 727"/>
                <a:gd name="T3" fmla="*/ 5 h 1117"/>
                <a:gd name="T4" fmla="*/ 727 w 727"/>
                <a:gd name="T5" fmla="*/ 16 h 1117"/>
                <a:gd name="T6" fmla="*/ 723 w 727"/>
                <a:gd name="T7" fmla="*/ 28 h 1117"/>
                <a:gd name="T8" fmla="*/ 713 w 727"/>
                <a:gd name="T9" fmla="*/ 33 h 1117"/>
                <a:gd name="T10" fmla="*/ 706 w 727"/>
                <a:gd name="T11" fmla="*/ 33 h 1117"/>
                <a:gd name="T12" fmla="*/ 688 w 727"/>
                <a:gd name="T13" fmla="*/ 33 h 1117"/>
                <a:gd name="T14" fmla="*/ 660 w 727"/>
                <a:gd name="T15" fmla="*/ 33 h 1117"/>
                <a:gd name="T16" fmla="*/ 623 w 727"/>
                <a:gd name="T17" fmla="*/ 33 h 1117"/>
                <a:gd name="T18" fmla="*/ 579 w 727"/>
                <a:gd name="T19" fmla="*/ 33 h 1117"/>
                <a:gd name="T20" fmla="*/ 529 w 727"/>
                <a:gd name="T21" fmla="*/ 33 h 1117"/>
                <a:gd name="T22" fmla="*/ 475 w 727"/>
                <a:gd name="T23" fmla="*/ 34 h 1117"/>
                <a:gd name="T24" fmla="*/ 418 w 727"/>
                <a:gd name="T25" fmla="*/ 34 h 1117"/>
                <a:gd name="T26" fmla="*/ 360 w 727"/>
                <a:gd name="T27" fmla="*/ 34 h 1117"/>
                <a:gd name="T28" fmla="*/ 301 w 727"/>
                <a:gd name="T29" fmla="*/ 34 h 1117"/>
                <a:gd name="T30" fmla="*/ 245 w 727"/>
                <a:gd name="T31" fmla="*/ 34 h 1117"/>
                <a:gd name="T32" fmla="*/ 192 w 727"/>
                <a:gd name="T33" fmla="*/ 34 h 1117"/>
                <a:gd name="T34" fmla="*/ 143 w 727"/>
                <a:gd name="T35" fmla="*/ 34 h 1117"/>
                <a:gd name="T36" fmla="*/ 100 w 727"/>
                <a:gd name="T37" fmla="*/ 34 h 1117"/>
                <a:gd name="T38" fmla="*/ 65 w 727"/>
                <a:gd name="T39" fmla="*/ 34 h 1117"/>
                <a:gd name="T40" fmla="*/ 39 w 727"/>
                <a:gd name="T41" fmla="*/ 34 h 1117"/>
                <a:gd name="T42" fmla="*/ 0 w 727"/>
                <a:gd name="T43" fmla="*/ 0 h 1117"/>
                <a:gd name="T44" fmla="*/ 727 w 727"/>
                <a:gd name="T45" fmla="*/ 0 h 111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727"/>
                <a:gd name="T70" fmla="*/ 0 h 1117"/>
                <a:gd name="T71" fmla="*/ 727 w 727"/>
                <a:gd name="T72" fmla="*/ 1117 h 111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727" h="1117">
                  <a:moveTo>
                    <a:pt x="727" y="5"/>
                  </a:moveTo>
                  <a:lnTo>
                    <a:pt x="727" y="171"/>
                  </a:lnTo>
                  <a:lnTo>
                    <a:pt x="727" y="533"/>
                  </a:lnTo>
                  <a:lnTo>
                    <a:pt x="723" y="900"/>
                  </a:lnTo>
                  <a:lnTo>
                    <a:pt x="713" y="1067"/>
                  </a:lnTo>
                  <a:lnTo>
                    <a:pt x="706" y="1067"/>
                  </a:lnTo>
                  <a:lnTo>
                    <a:pt x="688" y="1069"/>
                  </a:lnTo>
                  <a:lnTo>
                    <a:pt x="660" y="1073"/>
                  </a:lnTo>
                  <a:lnTo>
                    <a:pt x="623" y="1074"/>
                  </a:lnTo>
                  <a:lnTo>
                    <a:pt x="579" y="1080"/>
                  </a:lnTo>
                  <a:lnTo>
                    <a:pt x="529" y="1084"/>
                  </a:lnTo>
                  <a:lnTo>
                    <a:pt x="475" y="1089"/>
                  </a:lnTo>
                  <a:lnTo>
                    <a:pt x="418" y="1093"/>
                  </a:lnTo>
                  <a:lnTo>
                    <a:pt x="360" y="1098"/>
                  </a:lnTo>
                  <a:lnTo>
                    <a:pt x="301" y="1102"/>
                  </a:lnTo>
                  <a:lnTo>
                    <a:pt x="245" y="1108"/>
                  </a:lnTo>
                  <a:lnTo>
                    <a:pt x="192" y="1111"/>
                  </a:lnTo>
                  <a:lnTo>
                    <a:pt x="143" y="1113"/>
                  </a:lnTo>
                  <a:lnTo>
                    <a:pt x="100" y="1115"/>
                  </a:lnTo>
                  <a:lnTo>
                    <a:pt x="65" y="1117"/>
                  </a:lnTo>
                  <a:lnTo>
                    <a:pt x="39" y="1117"/>
                  </a:lnTo>
                  <a:lnTo>
                    <a:pt x="0" y="0"/>
                  </a:lnTo>
                  <a:lnTo>
                    <a:pt x="727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980" name="Freeform 23"/>
            <p:cNvSpPr>
              <a:spLocks/>
            </p:cNvSpPr>
            <p:nvPr/>
          </p:nvSpPr>
          <p:spPr bwMode="auto">
            <a:xfrm>
              <a:off x="3638" y="181"/>
              <a:ext cx="264" cy="347"/>
            </a:xfrm>
            <a:custGeom>
              <a:avLst/>
              <a:gdLst>
                <a:gd name="T0" fmla="*/ 155 w 264"/>
                <a:gd name="T1" fmla="*/ 9 h 693"/>
                <a:gd name="T2" fmla="*/ 138 w 264"/>
                <a:gd name="T3" fmla="*/ 12 h 693"/>
                <a:gd name="T4" fmla="*/ 104 w 264"/>
                <a:gd name="T5" fmla="*/ 14 h 693"/>
                <a:gd name="T6" fmla="*/ 83 w 264"/>
                <a:gd name="T7" fmla="*/ 14 h 693"/>
                <a:gd name="T8" fmla="*/ 59 w 264"/>
                <a:gd name="T9" fmla="*/ 14 h 693"/>
                <a:gd name="T10" fmla="*/ 40 w 264"/>
                <a:gd name="T11" fmla="*/ 14 h 693"/>
                <a:gd name="T12" fmla="*/ 59 w 264"/>
                <a:gd name="T13" fmla="*/ 15 h 693"/>
                <a:gd name="T14" fmla="*/ 82 w 264"/>
                <a:gd name="T15" fmla="*/ 15 h 693"/>
                <a:gd name="T16" fmla="*/ 110 w 264"/>
                <a:gd name="T17" fmla="*/ 15 h 693"/>
                <a:gd name="T18" fmla="*/ 145 w 264"/>
                <a:gd name="T19" fmla="*/ 15 h 693"/>
                <a:gd name="T20" fmla="*/ 166 w 264"/>
                <a:gd name="T21" fmla="*/ 15 h 693"/>
                <a:gd name="T22" fmla="*/ 158 w 264"/>
                <a:gd name="T23" fmla="*/ 18 h 693"/>
                <a:gd name="T24" fmla="*/ 127 w 264"/>
                <a:gd name="T25" fmla="*/ 19 h 693"/>
                <a:gd name="T26" fmla="*/ 112 w 264"/>
                <a:gd name="T27" fmla="*/ 20 h 693"/>
                <a:gd name="T28" fmla="*/ 146 w 264"/>
                <a:gd name="T29" fmla="*/ 20 h 693"/>
                <a:gd name="T30" fmla="*/ 179 w 264"/>
                <a:gd name="T31" fmla="*/ 20 h 693"/>
                <a:gd name="T32" fmla="*/ 204 w 264"/>
                <a:gd name="T33" fmla="*/ 19 h 693"/>
                <a:gd name="T34" fmla="*/ 226 w 264"/>
                <a:gd name="T35" fmla="*/ 18 h 693"/>
                <a:gd name="T36" fmla="*/ 255 w 264"/>
                <a:gd name="T37" fmla="*/ 17 h 693"/>
                <a:gd name="T38" fmla="*/ 264 w 264"/>
                <a:gd name="T39" fmla="*/ 18 h 693"/>
                <a:gd name="T40" fmla="*/ 235 w 264"/>
                <a:gd name="T41" fmla="*/ 20 h 693"/>
                <a:gd name="T42" fmla="*/ 183 w 264"/>
                <a:gd name="T43" fmla="*/ 22 h 693"/>
                <a:gd name="T44" fmla="*/ 124 w 264"/>
                <a:gd name="T45" fmla="*/ 22 h 693"/>
                <a:gd name="T46" fmla="*/ 97 w 264"/>
                <a:gd name="T47" fmla="*/ 22 h 693"/>
                <a:gd name="T48" fmla="*/ 68 w 264"/>
                <a:gd name="T49" fmla="*/ 21 h 693"/>
                <a:gd name="T50" fmla="*/ 55 w 264"/>
                <a:gd name="T51" fmla="*/ 20 h 693"/>
                <a:gd name="T52" fmla="*/ 69 w 264"/>
                <a:gd name="T53" fmla="*/ 20 h 693"/>
                <a:gd name="T54" fmla="*/ 87 w 264"/>
                <a:gd name="T55" fmla="*/ 20 h 693"/>
                <a:gd name="T56" fmla="*/ 117 w 264"/>
                <a:gd name="T57" fmla="*/ 18 h 693"/>
                <a:gd name="T58" fmla="*/ 117 w 264"/>
                <a:gd name="T59" fmla="*/ 17 h 693"/>
                <a:gd name="T60" fmla="*/ 77 w 264"/>
                <a:gd name="T61" fmla="*/ 17 h 693"/>
                <a:gd name="T62" fmla="*/ 39 w 264"/>
                <a:gd name="T63" fmla="*/ 16 h 693"/>
                <a:gd name="T64" fmla="*/ 3 w 264"/>
                <a:gd name="T65" fmla="*/ 13 h 693"/>
                <a:gd name="T66" fmla="*/ 14 w 264"/>
                <a:gd name="T67" fmla="*/ 11 h 693"/>
                <a:gd name="T68" fmla="*/ 23 w 264"/>
                <a:gd name="T69" fmla="*/ 12 h 693"/>
                <a:gd name="T70" fmla="*/ 38 w 264"/>
                <a:gd name="T71" fmla="*/ 13 h 693"/>
                <a:gd name="T72" fmla="*/ 60 w 264"/>
                <a:gd name="T73" fmla="*/ 13 h 693"/>
                <a:gd name="T74" fmla="*/ 77 w 264"/>
                <a:gd name="T75" fmla="*/ 13 h 693"/>
                <a:gd name="T76" fmla="*/ 93 w 264"/>
                <a:gd name="T77" fmla="*/ 13 h 693"/>
                <a:gd name="T78" fmla="*/ 99 w 264"/>
                <a:gd name="T79" fmla="*/ 8 h 693"/>
                <a:gd name="T80" fmla="*/ 74 w 264"/>
                <a:gd name="T81" fmla="*/ 3 h 693"/>
                <a:gd name="T82" fmla="*/ 133 w 264"/>
                <a:gd name="T83" fmla="*/ 1 h 693"/>
                <a:gd name="T84" fmla="*/ 151 w 264"/>
                <a:gd name="T85" fmla="*/ 8 h 69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64"/>
                <a:gd name="T130" fmla="*/ 0 h 693"/>
                <a:gd name="T131" fmla="*/ 264 w 264"/>
                <a:gd name="T132" fmla="*/ 693 h 69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64" h="693">
                  <a:moveTo>
                    <a:pt x="151" y="235"/>
                  </a:moveTo>
                  <a:lnTo>
                    <a:pt x="155" y="261"/>
                  </a:lnTo>
                  <a:lnTo>
                    <a:pt x="155" y="287"/>
                  </a:lnTo>
                  <a:lnTo>
                    <a:pt x="153" y="312"/>
                  </a:lnTo>
                  <a:lnTo>
                    <a:pt x="147" y="336"/>
                  </a:lnTo>
                  <a:lnTo>
                    <a:pt x="138" y="360"/>
                  </a:lnTo>
                  <a:lnTo>
                    <a:pt x="129" y="382"/>
                  </a:lnTo>
                  <a:lnTo>
                    <a:pt x="117" y="404"/>
                  </a:lnTo>
                  <a:lnTo>
                    <a:pt x="104" y="425"/>
                  </a:lnTo>
                  <a:lnTo>
                    <a:pt x="98" y="430"/>
                  </a:lnTo>
                  <a:lnTo>
                    <a:pt x="90" y="434"/>
                  </a:lnTo>
                  <a:lnTo>
                    <a:pt x="83" y="438"/>
                  </a:lnTo>
                  <a:lnTo>
                    <a:pt x="76" y="439"/>
                  </a:lnTo>
                  <a:lnTo>
                    <a:pt x="68" y="439"/>
                  </a:lnTo>
                  <a:lnTo>
                    <a:pt x="59" y="439"/>
                  </a:lnTo>
                  <a:lnTo>
                    <a:pt x="47" y="439"/>
                  </a:lnTo>
                  <a:lnTo>
                    <a:pt x="35" y="436"/>
                  </a:lnTo>
                  <a:lnTo>
                    <a:pt x="40" y="445"/>
                  </a:lnTo>
                  <a:lnTo>
                    <a:pt x="46" y="452"/>
                  </a:lnTo>
                  <a:lnTo>
                    <a:pt x="52" y="460"/>
                  </a:lnTo>
                  <a:lnTo>
                    <a:pt x="59" y="465"/>
                  </a:lnTo>
                  <a:lnTo>
                    <a:pt x="67" y="471"/>
                  </a:lnTo>
                  <a:lnTo>
                    <a:pt x="74" y="474"/>
                  </a:lnTo>
                  <a:lnTo>
                    <a:pt x="82" y="476"/>
                  </a:lnTo>
                  <a:lnTo>
                    <a:pt x="90" y="478"/>
                  </a:lnTo>
                  <a:lnTo>
                    <a:pt x="99" y="476"/>
                  </a:lnTo>
                  <a:lnTo>
                    <a:pt x="110" y="473"/>
                  </a:lnTo>
                  <a:lnTo>
                    <a:pt x="121" y="471"/>
                  </a:lnTo>
                  <a:lnTo>
                    <a:pt x="133" y="471"/>
                  </a:lnTo>
                  <a:lnTo>
                    <a:pt x="145" y="471"/>
                  </a:lnTo>
                  <a:lnTo>
                    <a:pt x="154" y="471"/>
                  </a:lnTo>
                  <a:lnTo>
                    <a:pt x="162" y="474"/>
                  </a:lnTo>
                  <a:lnTo>
                    <a:pt x="166" y="478"/>
                  </a:lnTo>
                  <a:lnTo>
                    <a:pt x="166" y="504"/>
                  </a:lnTo>
                  <a:lnTo>
                    <a:pt x="163" y="526"/>
                  </a:lnTo>
                  <a:lnTo>
                    <a:pt x="158" y="548"/>
                  </a:lnTo>
                  <a:lnTo>
                    <a:pt x="149" y="568"/>
                  </a:lnTo>
                  <a:lnTo>
                    <a:pt x="138" y="588"/>
                  </a:lnTo>
                  <a:lnTo>
                    <a:pt x="127" y="605"/>
                  </a:lnTo>
                  <a:lnTo>
                    <a:pt x="115" y="620"/>
                  </a:lnTo>
                  <a:lnTo>
                    <a:pt x="102" y="633"/>
                  </a:lnTo>
                  <a:lnTo>
                    <a:pt x="112" y="638"/>
                  </a:lnTo>
                  <a:lnTo>
                    <a:pt x="124" y="640"/>
                  </a:lnTo>
                  <a:lnTo>
                    <a:pt x="136" y="640"/>
                  </a:lnTo>
                  <a:lnTo>
                    <a:pt x="146" y="638"/>
                  </a:lnTo>
                  <a:lnTo>
                    <a:pt x="158" y="634"/>
                  </a:lnTo>
                  <a:lnTo>
                    <a:pt x="168" y="629"/>
                  </a:lnTo>
                  <a:lnTo>
                    <a:pt x="179" y="622"/>
                  </a:lnTo>
                  <a:lnTo>
                    <a:pt x="188" y="614"/>
                  </a:lnTo>
                  <a:lnTo>
                    <a:pt x="197" y="605"/>
                  </a:lnTo>
                  <a:lnTo>
                    <a:pt x="204" y="594"/>
                  </a:lnTo>
                  <a:lnTo>
                    <a:pt x="211" y="581"/>
                  </a:lnTo>
                  <a:lnTo>
                    <a:pt x="218" y="568"/>
                  </a:lnTo>
                  <a:lnTo>
                    <a:pt x="226" y="555"/>
                  </a:lnTo>
                  <a:lnTo>
                    <a:pt x="234" y="542"/>
                  </a:lnTo>
                  <a:lnTo>
                    <a:pt x="243" y="533"/>
                  </a:lnTo>
                  <a:lnTo>
                    <a:pt x="255" y="526"/>
                  </a:lnTo>
                  <a:lnTo>
                    <a:pt x="260" y="541"/>
                  </a:lnTo>
                  <a:lnTo>
                    <a:pt x="264" y="557"/>
                  </a:lnTo>
                  <a:lnTo>
                    <a:pt x="264" y="572"/>
                  </a:lnTo>
                  <a:lnTo>
                    <a:pt x="261" y="588"/>
                  </a:lnTo>
                  <a:lnTo>
                    <a:pt x="249" y="614"/>
                  </a:lnTo>
                  <a:lnTo>
                    <a:pt x="235" y="634"/>
                  </a:lnTo>
                  <a:lnTo>
                    <a:pt x="219" y="651"/>
                  </a:lnTo>
                  <a:lnTo>
                    <a:pt x="202" y="664"/>
                  </a:lnTo>
                  <a:lnTo>
                    <a:pt x="183" y="675"/>
                  </a:lnTo>
                  <a:lnTo>
                    <a:pt x="163" y="682"/>
                  </a:lnTo>
                  <a:lnTo>
                    <a:pt x="144" y="688"/>
                  </a:lnTo>
                  <a:lnTo>
                    <a:pt x="124" y="693"/>
                  </a:lnTo>
                  <a:lnTo>
                    <a:pt x="115" y="688"/>
                  </a:lnTo>
                  <a:lnTo>
                    <a:pt x="106" y="682"/>
                  </a:lnTo>
                  <a:lnTo>
                    <a:pt x="97" y="677"/>
                  </a:lnTo>
                  <a:lnTo>
                    <a:pt x="86" y="671"/>
                  </a:lnTo>
                  <a:lnTo>
                    <a:pt x="77" y="666"/>
                  </a:lnTo>
                  <a:lnTo>
                    <a:pt x="68" y="657"/>
                  </a:lnTo>
                  <a:lnTo>
                    <a:pt x="60" y="647"/>
                  </a:lnTo>
                  <a:lnTo>
                    <a:pt x="52" y="634"/>
                  </a:lnTo>
                  <a:lnTo>
                    <a:pt x="55" y="627"/>
                  </a:lnTo>
                  <a:lnTo>
                    <a:pt x="59" y="623"/>
                  </a:lnTo>
                  <a:lnTo>
                    <a:pt x="64" y="620"/>
                  </a:lnTo>
                  <a:lnTo>
                    <a:pt x="69" y="618"/>
                  </a:lnTo>
                  <a:lnTo>
                    <a:pt x="76" y="616"/>
                  </a:lnTo>
                  <a:lnTo>
                    <a:pt x="82" y="614"/>
                  </a:lnTo>
                  <a:lnTo>
                    <a:pt x="87" y="612"/>
                  </a:lnTo>
                  <a:lnTo>
                    <a:pt x="93" y="609"/>
                  </a:lnTo>
                  <a:lnTo>
                    <a:pt x="106" y="590"/>
                  </a:lnTo>
                  <a:lnTo>
                    <a:pt x="117" y="572"/>
                  </a:lnTo>
                  <a:lnTo>
                    <a:pt x="127" y="552"/>
                  </a:lnTo>
                  <a:lnTo>
                    <a:pt x="130" y="530"/>
                  </a:lnTo>
                  <a:lnTo>
                    <a:pt x="117" y="535"/>
                  </a:lnTo>
                  <a:lnTo>
                    <a:pt x="103" y="535"/>
                  </a:lnTo>
                  <a:lnTo>
                    <a:pt x="90" y="533"/>
                  </a:lnTo>
                  <a:lnTo>
                    <a:pt x="77" y="526"/>
                  </a:lnTo>
                  <a:lnTo>
                    <a:pt x="64" y="519"/>
                  </a:lnTo>
                  <a:lnTo>
                    <a:pt x="51" y="508"/>
                  </a:lnTo>
                  <a:lnTo>
                    <a:pt x="39" y="495"/>
                  </a:lnTo>
                  <a:lnTo>
                    <a:pt x="27" y="480"/>
                  </a:lnTo>
                  <a:lnTo>
                    <a:pt x="12" y="450"/>
                  </a:lnTo>
                  <a:lnTo>
                    <a:pt x="3" y="415"/>
                  </a:lnTo>
                  <a:lnTo>
                    <a:pt x="0" y="379"/>
                  </a:lnTo>
                  <a:lnTo>
                    <a:pt x="6" y="344"/>
                  </a:lnTo>
                  <a:lnTo>
                    <a:pt x="14" y="347"/>
                  </a:lnTo>
                  <a:lnTo>
                    <a:pt x="18" y="357"/>
                  </a:lnTo>
                  <a:lnTo>
                    <a:pt x="21" y="368"/>
                  </a:lnTo>
                  <a:lnTo>
                    <a:pt x="23" y="381"/>
                  </a:lnTo>
                  <a:lnTo>
                    <a:pt x="26" y="392"/>
                  </a:lnTo>
                  <a:lnTo>
                    <a:pt x="31" y="403"/>
                  </a:lnTo>
                  <a:lnTo>
                    <a:pt x="38" y="408"/>
                  </a:lnTo>
                  <a:lnTo>
                    <a:pt x="50" y="410"/>
                  </a:lnTo>
                  <a:lnTo>
                    <a:pt x="55" y="410"/>
                  </a:lnTo>
                  <a:lnTo>
                    <a:pt x="60" y="410"/>
                  </a:lnTo>
                  <a:lnTo>
                    <a:pt x="65" y="410"/>
                  </a:lnTo>
                  <a:lnTo>
                    <a:pt x="72" y="410"/>
                  </a:lnTo>
                  <a:lnTo>
                    <a:pt x="77" y="408"/>
                  </a:lnTo>
                  <a:lnTo>
                    <a:pt x="83" y="404"/>
                  </a:lnTo>
                  <a:lnTo>
                    <a:pt x="89" y="401"/>
                  </a:lnTo>
                  <a:lnTo>
                    <a:pt x="93" y="395"/>
                  </a:lnTo>
                  <a:lnTo>
                    <a:pt x="110" y="344"/>
                  </a:lnTo>
                  <a:lnTo>
                    <a:pt x="110" y="290"/>
                  </a:lnTo>
                  <a:lnTo>
                    <a:pt x="99" y="237"/>
                  </a:lnTo>
                  <a:lnTo>
                    <a:pt x="85" y="182"/>
                  </a:lnTo>
                  <a:lnTo>
                    <a:pt x="74" y="130"/>
                  </a:lnTo>
                  <a:lnTo>
                    <a:pt x="74" y="81"/>
                  </a:lnTo>
                  <a:lnTo>
                    <a:pt x="90" y="36"/>
                  </a:lnTo>
                  <a:lnTo>
                    <a:pt x="130" y="0"/>
                  </a:lnTo>
                  <a:lnTo>
                    <a:pt x="133" y="25"/>
                  </a:lnTo>
                  <a:lnTo>
                    <a:pt x="138" y="90"/>
                  </a:lnTo>
                  <a:lnTo>
                    <a:pt x="145" y="167"/>
                  </a:lnTo>
                  <a:lnTo>
                    <a:pt x="151" y="23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981" name="Freeform 24"/>
            <p:cNvSpPr>
              <a:spLocks/>
            </p:cNvSpPr>
            <p:nvPr/>
          </p:nvSpPr>
          <p:spPr bwMode="auto">
            <a:xfrm>
              <a:off x="2068" y="203"/>
              <a:ext cx="656" cy="523"/>
            </a:xfrm>
            <a:custGeom>
              <a:avLst/>
              <a:gdLst>
                <a:gd name="T0" fmla="*/ 645 w 656"/>
                <a:gd name="T1" fmla="*/ 32 h 1045"/>
                <a:gd name="T2" fmla="*/ 619 w 656"/>
                <a:gd name="T3" fmla="*/ 32 h 1045"/>
                <a:gd name="T4" fmla="*/ 586 w 656"/>
                <a:gd name="T5" fmla="*/ 32 h 1045"/>
                <a:gd name="T6" fmla="*/ 546 w 656"/>
                <a:gd name="T7" fmla="*/ 32 h 1045"/>
                <a:gd name="T8" fmla="*/ 500 w 656"/>
                <a:gd name="T9" fmla="*/ 32 h 1045"/>
                <a:gd name="T10" fmla="*/ 452 w 656"/>
                <a:gd name="T11" fmla="*/ 32 h 1045"/>
                <a:gd name="T12" fmla="*/ 400 w 656"/>
                <a:gd name="T13" fmla="*/ 32 h 1045"/>
                <a:gd name="T14" fmla="*/ 346 w 656"/>
                <a:gd name="T15" fmla="*/ 32 h 1045"/>
                <a:gd name="T16" fmla="*/ 293 w 656"/>
                <a:gd name="T17" fmla="*/ 33 h 1045"/>
                <a:gd name="T18" fmla="*/ 242 w 656"/>
                <a:gd name="T19" fmla="*/ 33 h 1045"/>
                <a:gd name="T20" fmla="*/ 192 w 656"/>
                <a:gd name="T21" fmla="*/ 33 h 1045"/>
                <a:gd name="T22" fmla="*/ 146 w 656"/>
                <a:gd name="T23" fmla="*/ 33 h 1045"/>
                <a:gd name="T24" fmla="*/ 107 w 656"/>
                <a:gd name="T25" fmla="*/ 33 h 1045"/>
                <a:gd name="T26" fmla="*/ 73 w 656"/>
                <a:gd name="T27" fmla="*/ 33 h 1045"/>
                <a:gd name="T28" fmla="*/ 48 w 656"/>
                <a:gd name="T29" fmla="*/ 33 h 1045"/>
                <a:gd name="T30" fmla="*/ 31 w 656"/>
                <a:gd name="T31" fmla="*/ 33 h 1045"/>
                <a:gd name="T32" fmla="*/ 26 w 656"/>
                <a:gd name="T33" fmla="*/ 33 h 1045"/>
                <a:gd name="T34" fmla="*/ 0 w 656"/>
                <a:gd name="T35" fmla="*/ 0 h 1045"/>
                <a:gd name="T36" fmla="*/ 656 w 656"/>
                <a:gd name="T37" fmla="*/ 1 h 1045"/>
                <a:gd name="T38" fmla="*/ 645 w 656"/>
                <a:gd name="T39" fmla="*/ 32 h 104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56"/>
                <a:gd name="T61" fmla="*/ 0 h 1045"/>
                <a:gd name="T62" fmla="*/ 656 w 656"/>
                <a:gd name="T63" fmla="*/ 1045 h 104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56" h="1045">
                  <a:moveTo>
                    <a:pt x="645" y="994"/>
                  </a:moveTo>
                  <a:lnTo>
                    <a:pt x="619" y="997"/>
                  </a:lnTo>
                  <a:lnTo>
                    <a:pt x="586" y="999"/>
                  </a:lnTo>
                  <a:lnTo>
                    <a:pt x="546" y="1005"/>
                  </a:lnTo>
                  <a:lnTo>
                    <a:pt x="500" y="1008"/>
                  </a:lnTo>
                  <a:lnTo>
                    <a:pt x="452" y="1012"/>
                  </a:lnTo>
                  <a:lnTo>
                    <a:pt x="400" y="1016"/>
                  </a:lnTo>
                  <a:lnTo>
                    <a:pt x="346" y="1021"/>
                  </a:lnTo>
                  <a:lnTo>
                    <a:pt x="293" y="1025"/>
                  </a:lnTo>
                  <a:lnTo>
                    <a:pt x="242" y="1029"/>
                  </a:lnTo>
                  <a:lnTo>
                    <a:pt x="192" y="1032"/>
                  </a:lnTo>
                  <a:lnTo>
                    <a:pt x="146" y="1036"/>
                  </a:lnTo>
                  <a:lnTo>
                    <a:pt x="107" y="1040"/>
                  </a:lnTo>
                  <a:lnTo>
                    <a:pt x="73" y="1041"/>
                  </a:lnTo>
                  <a:lnTo>
                    <a:pt x="48" y="1043"/>
                  </a:lnTo>
                  <a:lnTo>
                    <a:pt x="31" y="1045"/>
                  </a:lnTo>
                  <a:lnTo>
                    <a:pt x="26" y="1045"/>
                  </a:lnTo>
                  <a:lnTo>
                    <a:pt x="0" y="0"/>
                  </a:lnTo>
                  <a:lnTo>
                    <a:pt x="656" y="13"/>
                  </a:lnTo>
                  <a:lnTo>
                    <a:pt x="645" y="994"/>
                  </a:lnTo>
                  <a:close/>
                </a:path>
              </a:pathLst>
            </a:custGeom>
            <a:solidFill>
              <a:srgbClr val="26ADE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982" name="Freeform 25"/>
            <p:cNvSpPr>
              <a:spLocks/>
            </p:cNvSpPr>
            <p:nvPr/>
          </p:nvSpPr>
          <p:spPr bwMode="auto">
            <a:xfrm>
              <a:off x="1973" y="787"/>
              <a:ext cx="856" cy="180"/>
            </a:xfrm>
            <a:custGeom>
              <a:avLst/>
              <a:gdLst>
                <a:gd name="T0" fmla="*/ 854 w 856"/>
                <a:gd name="T1" fmla="*/ 1 h 360"/>
                <a:gd name="T2" fmla="*/ 840 w 856"/>
                <a:gd name="T3" fmla="*/ 1 h 360"/>
                <a:gd name="T4" fmla="*/ 811 w 856"/>
                <a:gd name="T5" fmla="*/ 1 h 360"/>
                <a:gd name="T6" fmla="*/ 773 w 856"/>
                <a:gd name="T7" fmla="*/ 3 h 360"/>
                <a:gd name="T8" fmla="*/ 728 w 856"/>
                <a:gd name="T9" fmla="*/ 3 h 360"/>
                <a:gd name="T10" fmla="*/ 681 w 856"/>
                <a:gd name="T11" fmla="*/ 3 h 360"/>
                <a:gd name="T12" fmla="*/ 633 w 856"/>
                <a:gd name="T13" fmla="*/ 5 h 360"/>
                <a:gd name="T14" fmla="*/ 587 w 856"/>
                <a:gd name="T15" fmla="*/ 5 h 360"/>
                <a:gd name="T16" fmla="*/ 551 w 856"/>
                <a:gd name="T17" fmla="*/ 6 h 360"/>
                <a:gd name="T18" fmla="*/ 538 w 856"/>
                <a:gd name="T19" fmla="*/ 11 h 360"/>
                <a:gd name="T20" fmla="*/ 518 w 856"/>
                <a:gd name="T21" fmla="*/ 11 h 360"/>
                <a:gd name="T22" fmla="*/ 513 w 856"/>
                <a:gd name="T23" fmla="*/ 7 h 360"/>
                <a:gd name="T24" fmla="*/ 521 w 856"/>
                <a:gd name="T25" fmla="*/ 6 h 360"/>
                <a:gd name="T26" fmla="*/ 529 w 856"/>
                <a:gd name="T27" fmla="*/ 6 h 360"/>
                <a:gd name="T28" fmla="*/ 539 w 856"/>
                <a:gd name="T29" fmla="*/ 5 h 360"/>
                <a:gd name="T30" fmla="*/ 552 w 856"/>
                <a:gd name="T31" fmla="*/ 4 h 360"/>
                <a:gd name="T32" fmla="*/ 572 w 856"/>
                <a:gd name="T33" fmla="*/ 3 h 360"/>
                <a:gd name="T34" fmla="*/ 612 w 856"/>
                <a:gd name="T35" fmla="*/ 3 h 360"/>
                <a:gd name="T36" fmla="*/ 668 w 856"/>
                <a:gd name="T37" fmla="*/ 3 h 360"/>
                <a:gd name="T38" fmla="*/ 721 w 856"/>
                <a:gd name="T39" fmla="*/ 1 h 360"/>
                <a:gd name="T40" fmla="*/ 721 w 856"/>
                <a:gd name="T41" fmla="*/ 1 h 360"/>
                <a:gd name="T42" fmla="*/ 650 w 856"/>
                <a:gd name="T43" fmla="*/ 1 h 360"/>
                <a:gd name="T44" fmla="*/ 547 w 856"/>
                <a:gd name="T45" fmla="*/ 2 h 360"/>
                <a:gd name="T46" fmla="*/ 425 w 856"/>
                <a:gd name="T47" fmla="*/ 3 h 360"/>
                <a:gd name="T48" fmla="*/ 299 w 856"/>
                <a:gd name="T49" fmla="*/ 3 h 360"/>
                <a:gd name="T50" fmla="*/ 180 w 856"/>
                <a:gd name="T51" fmla="*/ 3 h 360"/>
                <a:gd name="T52" fmla="*/ 81 w 856"/>
                <a:gd name="T53" fmla="*/ 3 h 360"/>
                <a:gd name="T54" fmla="*/ 15 w 856"/>
                <a:gd name="T55" fmla="*/ 3 h 360"/>
                <a:gd name="T56" fmla="*/ 1 w 856"/>
                <a:gd name="T57" fmla="*/ 3 h 360"/>
                <a:gd name="T58" fmla="*/ 6 w 856"/>
                <a:gd name="T59" fmla="*/ 3 h 360"/>
                <a:gd name="T60" fmla="*/ 14 w 856"/>
                <a:gd name="T61" fmla="*/ 3 h 360"/>
                <a:gd name="T62" fmla="*/ 40 w 856"/>
                <a:gd name="T63" fmla="*/ 3 h 360"/>
                <a:gd name="T64" fmla="*/ 79 w 856"/>
                <a:gd name="T65" fmla="*/ 3 h 360"/>
                <a:gd name="T66" fmla="*/ 129 w 856"/>
                <a:gd name="T67" fmla="*/ 3 h 360"/>
                <a:gd name="T68" fmla="*/ 189 w 856"/>
                <a:gd name="T69" fmla="*/ 1 h 360"/>
                <a:gd name="T70" fmla="*/ 254 w 856"/>
                <a:gd name="T71" fmla="*/ 1 h 360"/>
                <a:gd name="T72" fmla="*/ 326 w 856"/>
                <a:gd name="T73" fmla="*/ 1 h 360"/>
                <a:gd name="T74" fmla="*/ 401 w 856"/>
                <a:gd name="T75" fmla="*/ 1 h 360"/>
                <a:gd name="T76" fmla="*/ 475 w 856"/>
                <a:gd name="T77" fmla="*/ 1 h 360"/>
                <a:gd name="T78" fmla="*/ 550 w 856"/>
                <a:gd name="T79" fmla="*/ 1 h 360"/>
                <a:gd name="T80" fmla="*/ 620 w 856"/>
                <a:gd name="T81" fmla="*/ 1 h 360"/>
                <a:gd name="T82" fmla="*/ 685 w 856"/>
                <a:gd name="T83" fmla="*/ 1 h 360"/>
                <a:gd name="T84" fmla="*/ 743 w 856"/>
                <a:gd name="T85" fmla="*/ 1 h 360"/>
                <a:gd name="T86" fmla="*/ 791 w 856"/>
                <a:gd name="T87" fmla="*/ 0 h 360"/>
                <a:gd name="T88" fmla="*/ 828 w 856"/>
                <a:gd name="T89" fmla="*/ 1 h 360"/>
                <a:gd name="T90" fmla="*/ 851 w 856"/>
                <a:gd name="T91" fmla="*/ 1 h 3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56"/>
                <a:gd name="T139" fmla="*/ 0 h 360"/>
                <a:gd name="T140" fmla="*/ 856 w 856"/>
                <a:gd name="T141" fmla="*/ 360 h 3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56" h="360">
                  <a:moveTo>
                    <a:pt x="856" y="9"/>
                  </a:moveTo>
                  <a:lnTo>
                    <a:pt x="854" y="11"/>
                  </a:lnTo>
                  <a:lnTo>
                    <a:pt x="849" y="14"/>
                  </a:lnTo>
                  <a:lnTo>
                    <a:pt x="840" y="22"/>
                  </a:lnTo>
                  <a:lnTo>
                    <a:pt x="826" y="31"/>
                  </a:lnTo>
                  <a:lnTo>
                    <a:pt x="811" y="42"/>
                  </a:lnTo>
                  <a:lnTo>
                    <a:pt x="792" y="55"/>
                  </a:lnTo>
                  <a:lnTo>
                    <a:pt x="773" y="68"/>
                  </a:lnTo>
                  <a:lnTo>
                    <a:pt x="752" y="81"/>
                  </a:lnTo>
                  <a:lnTo>
                    <a:pt x="728" y="93"/>
                  </a:lnTo>
                  <a:lnTo>
                    <a:pt x="705" y="106"/>
                  </a:lnTo>
                  <a:lnTo>
                    <a:pt x="681" y="117"/>
                  </a:lnTo>
                  <a:lnTo>
                    <a:pt x="657" y="128"/>
                  </a:lnTo>
                  <a:lnTo>
                    <a:pt x="633" y="138"/>
                  </a:lnTo>
                  <a:lnTo>
                    <a:pt x="610" y="143"/>
                  </a:lnTo>
                  <a:lnTo>
                    <a:pt x="587" y="147"/>
                  </a:lnTo>
                  <a:lnTo>
                    <a:pt x="567" y="147"/>
                  </a:lnTo>
                  <a:lnTo>
                    <a:pt x="551" y="204"/>
                  </a:lnTo>
                  <a:lnTo>
                    <a:pt x="542" y="276"/>
                  </a:lnTo>
                  <a:lnTo>
                    <a:pt x="538" y="334"/>
                  </a:lnTo>
                  <a:lnTo>
                    <a:pt x="538" y="360"/>
                  </a:lnTo>
                  <a:lnTo>
                    <a:pt x="518" y="329"/>
                  </a:lnTo>
                  <a:lnTo>
                    <a:pt x="512" y="287"/>
                  </a:lnTo>
                  <a:lnTo>
                    <a:pt x="513" y="241"/>
                  </a:lnTo>
                  <a:lnTo>
                    <a:pt x="518" y="196"/>
                  </a:lnTo>
                  <a:lnTo>
                    <a:pt x="521" y="185"/>
                  </a:lnTo>
                  <a:lnTo>
                    <a:pt x="525" y="173"/>
                  </a:lnTo>
                  <a:lnTo>
                    <a:pt x="529" y="161"/>
                  </a:lnTo>
                  <a:lnTo>
                    <a:pt x="533" y="152"/>
                  </a:lnTo>
                  <a:lnTo>
                    <a:pt x="539" y="143"/>
                  </a:lnTo>
                  <a:lnTo>
                    <a:pt x="546" y="134"/>
                  </a:lnTo>
                  <a:lnTo>
                    <a:pt x="552" y="128"/>
                  </a:lnTo>
                  <a:lnTo>
                    <a:pt x="561" y="123"/>
                  </a:lnTo>
                  <a:lnTo>
                    <a:pt x="572" y="123"/>
                  </a:lnTo>
                  <a:lnTo>
                    <a:pt x="589" y="119"/>
                  </a:lnTo>
                  <a:lnTo>
                    <a:pt x="612" y="110"/>
                  </a:lnTo>
                  <a:lnTo>
                    <a:pt x="640" y="99"/>
                  </a:lnTo>
                  <a:lnTo>
                    <a:pt x="668" y="86"/>
                  </a:lnTo>
                  <a:lnTo>
                    <a:pt x="696" y="73"/>
                  </a:lnTo>
                  <a:lnTo>
                    <a:pt x="721" y="60"/>
                  </a:lnTo>
                  <a:lnTo>
                    <a:pt x="740" y="53"/>
                  </a:lnTo>
                  <a:lnTo>
                    <a:pt x="721" y="51"/>
                  </a:lnTo>
                  <a:lnTo>
                    <a:pt x="689" y="53"/>
                  </a:lnTo>
                  <a:lnTo>
                    <a:pt x="650" y="55"/>
                  </a:lnTo>
                  <a:lnTo>
                    <a:pt x="602" y="58"/>
                  </a:lnTo>
                  <a:lnTo>
                    <a:pt x="547" y="64"/>
                  </a:lnTo>
                  <a:lnTo>
                    <a:pt x="488" y="69"/>
                  </a:lnTo>
                  <a:lnTo>
                    <a:pt x="425" y="75"/>
                  </a:lnTo>
                  <a:lnTo>
                    <a:pt x="363" y="82"/>
                  </a:lnTo>
                  <a:lnTo>
                    <a:pt x="299" y="90"/>
                  </a:lnTo>
                  <a:lnTo>
                    <a:pt x="237" y="95"/>
                  </a:lnTo>
                  <a:lnTo>
                    <a:pt x="180" y="103"/>
                  </a:lnTo>
                  <a:lnTo>
                    <a:pt x="128" y="108"/>
                  </a:lnTo>
                  <a:lnTo>
                    <a:pt x="81" y="114"/>
                  </a:lnTo>
                  <a:lnTo>
                    <a:pt x="44" y="115"/>
                  </a:lnTo>
                  <a:lnTo>
                    <a:pt x="15" y="119"/>
                  </a:lnTo>
                  <a:lnTo>
                    <a:pt x="0" y="119"/>
                  </a:lnTo>
                  <a:lnTo>
                    <a:pt x="1" y="110"/>
                  </a:lnTo>
                  <a:lnTo>
                    <a:pt x="4" y="101"/>
                  </a:lnTo>
                  <a:lnTo>
                    <a:pt x="6" y="93"/>
                  </a:lnTo>
                  <a:lnTo>
                    <a:pt x="8" y="82"/>
                  </a:lnTo>
                  <a:lnTo>
                    <a:pt x="14" y="81"/>
                  </a:lnTo>
                  <a:lnTo>
                    <a:pt x="26" y="81"/>
                  </a:lnTo>
                  <a:lnTo>
                    <a:pt x="40" y="79"/>
                  </a:lnTo>
                  <a:lnTo>
                    <a:pt x="59" y="75"/>
                  </a:lnTo>
                  <a:lnTo>
                    <a:pt x="79" y="73"/>
                  </a:lnTo>
                  <a:lnTo>
                    <a:pt x="103" y="69"/>
                  </a:lnTo>
                  <a:lnTo>
                    <a:pt x="129" y="66"/>
                  </a:lnTo>
                  <a:lnTo>
                    <a:pt x="158" y="62"/>
                  </a:lnTo>
                  <a:lnTo>
                    <a:pt x="189" y="58"/>
                  </a:lnTo>
                  <a:lnTo>
                    <a:pt x="220" y="55"/>
                  </a:lnTo>
                  <a:lnTo>
                    <a:pt x="254" y="49"/>
                  </a:lnTo>
                  <a:lnTo>
                    <a:pt x="290" y="46"/>
                  </a:lnTo>
                  <a:lnTo>
                    <a:pt x="326" y="42"/>
                  </a:lnTo>
                  <a:lnTo>
                    <a:pt x="363" y="36"/>
                  </a:lnTo>
                  <a:lnTo>
                    <a:pt x="401" y="33"/>
                  </a:lnTo>
                  <a:lnTo>
                    <a:pt x="439" y="29"/>
                  </a:lnTo>
                  <a:lnTo>
                    <a:pt x="475" y="23"/>
                  </a:lnTo>
                  <a:lnTo>
                    <a:pt x="513" y="20"/>
                  </a:lnTo>
                  <a:lnTo>
                    <a:pt x="550" y="16"/>
                  </a:lnTo>
                  <a:lnTo>
                    <a:pt x="585" y="12"/>
                  </a:lnTo>
                  <a:lnTo>
                    <a:pt x="620" y="11"/>
                  </a:lnTo>
                  <a:lnTo>
                    <a:pt x="653" y="7"/>
                  </a:lnTo>
                  <a:lnTo>
                    <a:pt x="685" y="5"/>
                  </a:lnTo>
                  <a:lnTo>
                    <a:pt x="715" y="3"/>
                  </a:lnTo>
                  <a:lnTo>
                    <a:pt x="743" y="1"/>
                  </a:lnTo>
                  <a:lnTo>
                    <a:pt x="768" y="1"/>
                  </a:lnTo>
                  <a:lnTo>
                    <a:pt x="791" y="0"/>
                  </a:lnTo>
                  <a:lnTo>
                    <a:pt x="811" y="1"/>
                  </a:lnTo>
                  <a:lnTo>
                    <a:pt x="828" y="1"/>
                  </a:lnTo>
                  <a:lnTo>
                    <a:pt x="841" y="3"/>
                  </a:lnTo>
                  <a:lnTo>
                    <a:pt x="851" y="5"/>
                  </a:lnTo>
                  <a:lnTo>
                    <a:pt x="856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983" name="Freeform 26"/>
            <p:cNvSpPr>
              <a:spLocks/>
            </p:cNvSpPr>
            <p:nvPr/>
          </p:nvSpPr>
          <p:spPr bwMode="auto">
            <a:xfrm>
              <a:off x="1691" y="881"/>
              <a:ext cx="1124" cy="180"/>
            </a:xfrm>
            <a:custGeom>
              <a:avLst/>
              <a:gdLst>
                <a:gd name="T0" fmla="*/ 327 w 1124"/>
                <a:gd name="T1" fmla="*/ 11 h 361"/>
                <a:gd name="T2" fmla="*/ 266 w 1124"/>
                <a:gd name="T3" fmla="*/ 10 h 361"/>
                <a:gd name="T4" fmla="*/ 177 w 1124"/>
                <a:gd name="T5" fmla="*/ 9 h 361"/>
                <a:gd name="T6" fmla="*/ 86 w 1124"/>
                <a:gd name="T7" fmla="*/ 8 h 361"/>
                <a:gd name="T8" fmla="*/ 19 w 1124"/>
                <a:gd name="T9" fmla="*/ 7 h 361"/>
                <a:gd name="T10" fmla="*/ 2 w 1124"/>
                <a:gd name="T11" fmla="*/ 6 h 361"/>
                <a:gd name="T12" fmla="*/ 15 w 1124"/>
                <a:gd name="T13" fmla="*/ 6 h 361"/>
                <a:gd name="T14" fmla="*/ 380 w 1124"/>
                <a:gd name="T15" fmla="*/ 3 h 361"/>
                <a:gd name="T16" fmla="*/ 371 w 1124"/>
                <a:gd name="T17" fmla="*/ 1 h 361"/>
                <a:gd name="T18" fmla="*/ 347 w 1124"/>
                <a:gd name="T19" fmla="*/ 1 h 361"/>
                <a:gd name="T20" fmla="*/ 292 w 1124"/>
                <a:gd name="T21" fmla="*/ 1 h 361"/>
                <a:gd name="T22" fmla="*/ 222 w 1124"/>
                <a:gd name="T23" fmla="*/ 1 h 361"/>
                <a:gd name="T24" fmla="*/ 158 w 1124"/>
                <a:gd name="T25" fmla="*/ 2 h 361"/>
                <a:gd name="T26" fmla="*/ 117 w 1124"/>
                <a:gd name="T27" fmla="*/ 2 h 361"/>
                <a:gd name="T28" fmla="*/ 111 w 1124"/>
                <a:gd name="T29" fmla="*/ 2 h 361"/>
                <a:gd name="T30" fmla="*/ 128 w 1124"/>
                <a:gd name="T31" fmla="*/ 1 h 361"/>
                <a:gd name="T32" fmla="*/ 180 w 1124"/>
                <a:gd name="T33" fmla="*/ 1 h 361"/>
                <a:gd name="T34" fmla="*/ 232 w 1124"/>
                <a:gd name="T35" fmla="*/ 0 h 361"/>
                <a:gd name="T36" fmla="*/ 284 w 1124"/>
                <a:gd name="T37" fmla="*/ 0 h 361"/>
                <a:gd name="T38" fmla="*/ 337 w 1124"/>
                <a:gd name="T39" fmla="*/ 0 h 361"/>
                <a:gd name="T40" fmla="*/ 389 w 1124"/>
                <a:gd name="T41" fmla="*/ 0 h 361"/>
                <a:gd name="T42" fmla="*/ 414 w 1124"/>
                <a:gd name="T43" fmla="*/ 2 h 361"/>
                <a:gd name="T44" fmla="*/ 418 w 1124"/>
                <a:gd name="T45" fmla="*/ 4 h 361"/>
                <a:gd name="T46" fmla="*/ 371 w 1124"/>
                <a:gd name="T47" fmla="*/ 6 h 361"/>
                <a:gd name="T48" fmla="*/ 331 w 1124"/>
                <a:gd name="T49" fmla="*/ 5 h 361"/>
                <a:gd name="T50" fmla="*/ 278 w 1124"/>
                <a:gd name="T51" fmla="*/ 6 h 361"/>
                <a:gd name="T52" fmla="*/ 224 w 1124"/>
                <a:gd name="T53" fmla="*/ 6 h 361"/>
                <a:gd name="T54" fmla="*/ 172 w 1124"/>
                <a:gd name="T55" fmla="*/ 6 h 361"/>
                <a:gd name="T56" fmla="*/ 120 w 1124"/>
                <a:gd name="T57" fmla="*/ 7 h 361"/>
                <a:gd name="T58" fmla="*/ 102 w 1124"/>
                <a:gd name="T59" fmla="*/ 7 h 361"/>
                <a:gd name="T60" fmla="*/ 151 w 1124"/>
                <a:gd name="T61" fmla="*/ 7 h 361"/>
                <a:gd name="T62" fmla="*/ 199 w 1124"/>
                <a:gd name="T63" fmla="*/ 8 h 361"/>
                <a:gd name="T64" fmla="*/ 249 w 1124"/>
                <a:gd name="T65" fmla="*/ 9 h 361"/>
                <a:gd name="T66" fmla="*/ 299 w 1124"/>
                <a:gd name="T67" fmla="*/ 9 h 361"/>
                <a:gd name="T68" fmla="*/ 348 w 1124"/>
                <a:gd name="T69" fmla="*/ 9 h 361"/>
                <a:gd name="T70" fmla="*/ 399 w 1124"/>
                <a:gd name="T71" fmla="*/ 9 h 361"/>
                <a:gd name="T72" fmla="*/ 526 w 1124"/>
                <a:gd name="T73" fmla="*/ 8 h 361"/>
                <a:gd name="T74" fmla="*/ 692 w 1124"/>
                <a:gd name="T75" fmla="*/ 7 h 361"/>
                <a:gd name="T76" fmla="*/ 856 w 1124"/>
                <a:gd name="T77" fmla="*/ 6 h 361"/>
                <a:gd name="T78" fmla="*/ 984 w 1124"/>
                <a:gd name="T79" fmla="*/ 5 h 361"/>
                <a:gd name="T80" fmla="*/ 842 w 1124"/>
                <a:gd name="T81" fmla="*/ 4 h 361"/>
                <a:gd name="T82" fmla="*/ 852 w 1124"/>
                <a:gd name="T83" fmla="*/ 3 h 36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124"/>
                <a:gd name="T127" fmla="*/ 0 h 361"/>
                <a:gd name="T128" fmla="*/ 1124 w 1124"/>
                <a:gd name="T129" fmla="*/ 361 h 36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124" h="361">
                  <a:moveTo>
                    <a:pt x="342" y="361"/>
                  </a:moveTo>
                  <a:lnTo>
                    <a:pt x="338" y="359"/>
                  </a:lnTo>
                  <a:lnTo>
                    <a:pt x="327" y="355"/>
                  </a:lnTo>
                  <a:lnTo>
                    <a:pt x="312" y="350"/>
                  </a:lnTo>
                  <a:lnTo>
                    <a:pt x="291" y="344"/>
                  </a:lnTo>
                  <a:lnTo>
                    <a:pt x="266" y="335"/>
                  </a:lnTo>
                  <a:lnTo>
                    <a:pt x="237" y="326"/>
                  </a:lnTo>
                  <a:lnTo>
                    <a:pt x="207" y="315"/>
                  </a:lnTo>
                  <a:lnTo>
                    <a:pt x="177" y="304"/>
                  </a:lnTo>
                  <a:lnTo>
                    <a:pt x="146" y="293"/>
                  </a:lnTo>
                  <a:lnTo>
                    <a:pt x="115" y="282"/>
                  </a:lnTo>
                  <a:lnTo>
                    <a:pt x="86" y="271"/>
                  </a:lnTo>
                  <a:lnTo>
                    <a:pt x="60" y="260"/>
                  </a:lnTo>
                  <a:lnTo>
                    <a:pt x="38" y="251"/>
                  </a:lnTo>
                  <a:lnTo>
                    <a:pt x="19" y="241"/>
                  </a:lnTo>
                  <a:lnTo>
                    <a:pt x="6" y="236"/>
                  </a:lnTo>
                  <a:lnTo>
                    <a:pt x="0" y="230"/>
                  </a:lnTo>
                  <a:lnTo>
                    <a:pt x="2" y="223"/>
                  </a:lnTo>
                  <a:lnTo>
                    <a:pt x="6" y="217"/>
                  </a:lnTo>
                  <a:lnTo>
                    <a:pt x="11" y="212"/>
                  </a:lnTo>
                  <a:lnTo>
                    <a:pt x="15" y="205"/>
                  </a:lnTo>
                  <a:lnTo>
                    <a:pt x="374" y="136"/>
                  </a:lnTo>
                  <a:lnTo>
                    <a:pt x="377" y="136"/>
                  </a:lnTo>
                  <a:lnTo>
                    <a:pt x="380" y="113"/>
                  </a:lnTo>
                  <a:lnTo>
                    <a:pt x="381" y="87"/>
                  </a:lnTo>
                  <a:lnTo>
                    <a:pt x="378" y="61"/>
                  </a:lnTo>
                  <a:lnTo>
                    <a:pt x="371" y="39"/>
                  </a:lnTo>
                  <a:lnTo>
                    <a:pt x="368" y="39"/>
                  </a:lnTo>
                  <a:lnTo>
                    <a:pt x="360" y="41"/>
                  </a:lnTo>
                  <a:lnTo>
                    <a:pt x="347" y="43"/>
                  </a:lnTo>
                  <a:lnTo>
                    <a:pt x="331" y="44"/>
                  </a:lnTo>
                  <a:lnTo>
                    <a:pt x="313" y="46"/>
                  </a:lnTo>
                  <a:lnTo>
                    <a:pt x="292" y="50"/>
                  </a:lnTo>
                  <a:lnTo>
                    <a:pt x="269" y="54"/>
                  </a:lnTo>
                  <a:lnTo>
                    <a:pt x="245" y="55"/>
                  </a:lnTo>
                  <a:lnTo>
                    <a:pt x="222" y="59"/>
                  </a:lnTo>
                  <a:lnTo>
                    <a:pt x="198" y="63"/>
                  </a:lnTo>
                  <a:lnTo>
                    <a:pt x="177" y="67"/>
                  </a:lnTo>
                  <a:lnTo>
                    <a:pt x="158" y="68"/>
                  </a:lnTo>
                  <a:lnTo>
                    <a:pt x="141" y="70"/>
                  </a:lnTo>
                  <a:lnTo>
                    <a:pt x="126" y="72"/>
                  </a:lnTo>
                  <a:lnTo>
                    <a:pt x="117" y="74"/>
                  </a:lnTo>
                  <a:lnTo>
                    <a:pt x="113" y="74"/>
                  </a:lnTo>
                  <a:lnTo>
                    <a:pt x="111" y="70"/>
                  </a:lnTo>
                  <a:lnTo>
                    <a:pt x="111" y="65"/>
                  </a:lnTo>
                  <a:lnTo>
                    <a:pt x="111" y="59"/>
                  </a:lnTo>
                  <a:lnTo>
                    <a:pt x="111" y="54"/>
                  </a:lnTo>
                  <a:lnTo>
                    <a:pt x="128" y="50"/>
                  </a:lnTo>
                  <a:lnTo>
                    <a:pt x="145" y="44"/>
                  </a:lnTo>
                  <a:lnTo>
                    <a:pt x="163" y="41"/>
                  </a:lnTo>
                  <a:lnTo>
                    <a:pt x="180" y="39"/>
                  </a:lnTo>
                  <a:lnTo>
                    <a:pt x="197" y="35"/>
                  </a:lnTo>
                  <a:lnTo>
                    <a:pt x="214" y="32"/>
                  </a:lnTo>
                  <a:lnTo>
                    <a:pt x="232" y="28"/>
                  </a:lnTo>
                  <a:lnTo>
                    <a:pt x="249" y="26"/>
                  </a:lnTo>
                  <a:lnTo>
                    <a:pt x="266" y="22"/>
                  </a:lnTo>
                  <a:lnTo>
                    <a:pt x="284" y="21"/>
                  </a:lnTo>
                  <a:lnTo>
                    <a:pt x="301" y="17"/>
                  </a:lnTo>
                  <a:lnTo>
                    <a:pt x="320" y="13"/>
                  </a:lnTo>
                  <a:lnTo>
                    <a:pt x="337" y="11"/>
                  </a:lnTo>
                  <a:lnTo>
                    <a:pt x="354" y="8"/>
                  </a:lnTo>
                  <a:lnTo>
                    <a:pt x="372" y="4"/>
                  </a:lnTo>
                  <a:lnTo>
                    <a:pt x="389" y="0"/>
                  </a:lnTo>
                  <a:lnTo>
                    <a:pt x="401" y="22"/>
                  </a:lnTo>
                  <a:lnTo>
                    <a:pt x="408" y="46"/>
                  </a:lnTo>
                  <a:lnTo>
                    <a:pt x="414" y="74"/>
                  </a:lnTo>
                  <a:lnTo>
                    <a:pt x="418" y="100"/>
                  </a:lnTo>
                  <a:lnTo>
                    <a:pt x="421" y="127"/>
                  </a:lnTo>
                  <a:lnTo>
                    <a:pt x="418" y="155"/>
                  </a:lnTo>
                  <a:lnTo>
                    <a:pt x="408" y="181"/>
                  </a:lnTo>
                  <a:lnTo>
                    <a:pt x="399" y="205"/>
                  </a:lnTo>
                  <a:lnTo>
                    <a:pt x="371" y="210"/>
                  </a:lnTo>
                  <a:lnTo>
                    <a:pt x="368" y="181"/>
                  </a:lnTo>
                  <a:lnTo>
                    <a:pt x="350" y="182"/>
                  </a:lnTo>
                  <a:lnTo>
                    <a:pt x="331" y="184"/>
                  </a:lnTo>
                  <a:lnTo>
                    <a:pt x="313" y="186"/>
                  </a:lnTo>
                  <a:lnTo>
                    <a:pt x="296" y="190"/>
                  </a:lnTo>
                  <a:lnTo>
                    <a:pt x="278" y="192"/>
                  </a:lnTo>
                  <a:lnTo>
                    <a:pt x="260" y="195"/>
                  </a:lnTo>
                  <a:lnTo>
                    <a:pt x="243" y="199"/>
                  </a:lnTo>
                  <a:lnTo>
                    <a:pt x="224" y="203"/>
                  </a:lnTo>
                  <a:lnTo>
                    <a:pt x="207" y="206"/>
                  </a:lnTo>
                  <a:lnTo>
                    <a:pt x="190" y="210"/>
                  </a:lnTo>
                  <a:lnTo>
                    <a:pt x="172" y="216"/>
                  </a:lnTo>
                  <a:lnTo>
                    <a:pt x="155" y="219"/>
                  </a:lnTo>
                  <a:lnTo>
                    <a:pt x="137" y="223"/>
                  </a:lnTo>
                  <a:lnTo>
                    <a:pt x="120" y="227"/>
                  </a:lnTo>
                  <a:lnTo>
                    <a:pt x="102" y="230"/>
                  </a:lnTo>
                  <a:lnTo>
                    <a:pt x="85" y="234"/>
                  </a:lnTo>
                  <a:lnTo>
                    <a:pt x="102" y="240"/>
                  </a:lnTo>
                  <a:lnTo>
                    <a:pt x="117" y="245"/>
                  </a:lnTo>
                  <a:lnTo>
                    <a:pt x="134" y="249"/>
                  </a:lnTo>
                  <a:lnTo>
                    <a:pt x="151" y="254"/>
                  </a:lnTo>
                  <a:lnTo>
                    <a:pt x="167" y="260"/>
                  </a:lnTo>
                  <a:lnTo>
                    <a:pt x="184" y="267"/>
                  </a:lnTo>
                  <a:lnTo>
                    <a:pt x="199" y="273"/>
                  </a:lnTo>
                  <a:lnTo>
                    <a:pt x="216" y="278"/>
                  </a:lnTo>
                  <a:lnTo>
                    <a:pt x="232" y="284"/>
                  </a:lnTo>
                  <a:lnTo>
                    <a:pt x="249" y="289"/>
                  </a:lnTo>
                  <a:lnTo>
                    <a:pt x="265" y="295"/>
                  </a:lnTo>
                  <a:lnTo>
                    <a:pt x="282" y="300"/>
                  </a:lnTo>
                  <a:lnTo>
                    <a:pt x="299" y="304"/>
                  </a:lnTo>
                  <a:lnTo>
                    <a:pt x="314" y="309"/>
                  </a:lnTo>
                  <a:lnTo>
                    <a:pt x="331" y="315"/>
                  </a:lnTo>
                  <a:lnTo>
                    <a:pt x="348" y="319"/>
                  </a:lnTo>
                  <a:lnTo>
                    <a:pt x="355" y="317"/>
                  </a:lnTo>
                  <a:lnTo>
                    <a:pt x="372" y="313"/>
                  </a:lnTo>
                  <a:lnTo>
                    <a:pt x="399" y="308"/>
                  </a:lnTo>
                  <a:lnTo>
                    <a:pt x="435" y="300"/>
                  </a:lnTo>
                  <a:lnTo>
                    <a:pt x="478" y="291"/>
                  </a:lnTo>
                  <a:lnTo>
                    <a:pt x="526" y="280"/>
                  </a:lnTo>
                  <a:lnTo>
                    <a:pt x="580" y="269"/>
                  </a:lnTo>
                  <a:lnTo>
                    <a:pt x="634" y="256"/>
                  </a:lnTo>
                  <a:lnTo>
                    <a:pt x="692" y="243"/>
                  </a:lnTo>
                  <a:lnTo>
                    <a:pt x="748" y="232"/>
                  </a:lnTo>
                  <a:lnTo>
                    <a:pt x="804" y="219"/>
                  </a:lnTo>
                  <a:lnTo>
                    <a:pt x="856" y="206"/>
                  </a:lnTo>
                  <a:lnTo>
                    <a:pt x="906" y="195"/>
                  </a:lnTo>
                  <a:lnTo>
                    <a:pt x="948" y="186"/>
                  </a:lnTo>
                  <a:lnTo>
                    <a:pt x="984" y="177"/>
                  </a:lnTo>
                  <a:lnTo>
                    <a:pt x="1012" y="170"/>
                  </a:lnTo>
                  <a:lnTo>
                    <a:pt x="843" y="140"/>
                  </a:lnTo>
                  <a:lnTo>
                    <a:pt x="842" y="135"/>
                  </a:lnTo>
                  <a:lnTo>
                    <a:pt x="845" y="125"/>
                  </a:lnTo>
                  <a:lnTo>
                    <a:pt x="849" y="116"/>
                  </a:lnTo>
                  <a:lnTo>
                    <a:pt x="852" y="109"/>
                  </a:lnTo>
                  <a:lnTo>
                    <a:pt x="1124" y="170"/>
                  </a:lnTo>
                  <a:lnTo>
                    <a:pt x="342" y="36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984" name="Freeform 27"/>
            <p:cNvSpPr>
              <a:spLocks/>
            </p:cNvSpPr>
            <p:nvPr/>
          </p:nvSpPr>
          <p:spPr bwMode="auto">
            <a:xfrm>
              <a:off x="2500" y="1059"/>
              <a:ext cx="58" cy="100"/>
            </a:xfrm>
            <a:custGeom>
              <a:avLst/>
              <a:gdLst>
                <a:gd name="T0" fmla="*/ 17 w 58"/>
                <a:gd name="T1" fmla="*/ 0 h 201"/>
                <a:gd name="T2" fmla="*/ 24 w 58"/>
                <a:gd name="T3" fmla="*/ 0 h 201"/>
                <a:gd name="T4" fmla="*/ 30 w 58"/>
                <a:gd name="T5" fmla="*/ 1 h 201"/>
                <a:gd name="T6" fmla="*/ 36 w 58"/>
                <a:gd name="T7" fmla="*/ 2 h 201"/>
                <a:gd name="T8" fmla="*/ 42 w 58"/>
                <a:gd name="T9" fmla="*/ 2 h 201"/>
                <a:gd name="T10" fmla="*/ 47 w 58"/>
                <a:gd name="T11" fmla="*/ 3 h 201"/>
                <a:gd name="T12" fmla="*/ 51 w 58"/>
                <a:gd name="T13" fmla="*/ 4 h 201"/>
                <a:gd name="T14" fmla="*/ 55 w 58"/>
                <a:gd name="T15" fmla="*/ 5 h 201"/>
                <a:gd name="T16" fmla="*/ 58 w 58"/>
                <a:gd name="T17" fmla="*/ 6 h 201"/>
                <a:gd name="T18" fmla="*/ 43 w 58"/>
                <a:gd name="T19" fmla="*/ 6 h 201"/>
                <a:gd name="T20" fmla="*/ 36 w 58"/>
                <a:gd name="T21" fmla="*/ 5 h 201"/>
                <a:gd name="T22" fmla="*/ 33 w 58"/>
                <a:gd name="T23" fmla="*/ 4 h 201"/>
                <a:gd name="T24" fmla="*/ 30 w 58"/>
                <a:gd name="T25" fmla="*/ 4 h 201"/>
                <a:gd name="T26" fmla="*/ 25 w 58"/>
                <a:gd name="T27" fmla="*/ 3 h 201"/>
                <a:gd name="T28" fmla="*/ 0 w 58"/>
                <a:gd name="T29" fmla="*/ 0 h 201"/>
                <a:gd name="T30" fmla="*/ 3 w 58"/>
                <a:gd name="T31" fmla="*/ 0 h 201"/>
                <a:gd name="T32" fmla="*/ 7 w 58"/>
                <a:gd name="T33" fmla="*/ 0 h 201"/>
                <a:gd name="T34" fmla="*/ 12 w 58"/>
                <a:gd name="T35" fmla="*/ 0 h 201"/>
                <a:gd name="T36" fmla="*/ 17 w 58"/>
                <a:gd name="T37" fmla="*/ 0 h 20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8"/>
                <a:gd name="T58" fmla="*/ 0 h 201"/>
                <a:gd name="T59" fmla="*/ 58 w 58"/>
                <a:gd name="T60" fmla="*/ 201 h 20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8" h="201">
                  <a:moveTo>
                    <a:pt x="17" y="4"/>
                  </a:moveTo>
                  <a:lnTo>
                    <a:pt x="24" y="26"/>
                  </a:lnTo>
                  <a:lnTo>
                    <a:pt x="30" y="50"/>
                  </a:lnTo>
                  <a:lnTo>
                    <a:pt x="36" y="72"/>
                  </a:lnTo>
                  <a:lnTo>
                    <a:pt x="42" y="94"/>
                  </a:lnTo>
                  <a:lnTo>
                    <a:pt x="47" y="118"/>
                  </a:lnTo>
                  <a:lnTo>
                    <a:pt x="51" y="142"/>
                  </a:lnTo>
                  <a:lnTo>
                    <a:pt x="55" y="166"/>
                  </a:lnTo>
                  <a:lnTo>
                    <a:pt x="58" y="192"/>
                  </a:lnTo>
                  <a:lnTo>
                    <a:pt x="43" y="201"/>
                  </a:lnTo>
                  <a:lnTo>
                    <a:pt x="36" y="179"/>
                  </a:lnTo>
                  <a:lnTo>
                    <a:pt x="33" y="153"/>
                  </a:lnTo>
                  <a:lnTo>
                    <a:pt x="30" y="129"/>
                  </a:lnTo>
                  <a:lnTo>
                    <a:pt x="25" y="105"/>
                  </a:lnTo>
                  <a:lnTo>
                    <a:pt x="0" y="11"/>
                  </a:lnTo>
                  <a:lnTo>
                    <a:pt x="3" y="6"/>
                  </a:lnTo>
                  <a:lnTo>
                    <a:pt x="7" y="2"/>
                  </a:lnTo>
                  <a:lnTo>
                    <a:pt x="12" y="0"/>
                  </a:lnTo>
                  <a:lnTo>
                    <a:pt x="17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985" name="Freeform 28"/>
            <p:cNvSpPr>
              <a:spLocks/>
            </p:cNvSpPr>
            <p:nvPr/>
          </p:nvSpPr>
          <p:spPr bwMode="auto">
            <a:xfrm>
              <a:off x="2451" y="1061"/>
              <a:ext cx="64" cy="88"/>
            </a:xfrm>
            <a:custGeom>
              <a:avLst/>
              <a:gdLst>
                <a:gd name="T0" fmla="*/ 14 w 64"/>
                <a:gd name="T1" fmla="*/ 0 h 177"/>
                <a:gd name="T2" fmla="*/ 22 w 64"/>
                <a:gd name="T3" fmla="*/ 0 h 177"/>
                <a:gd name="T4" fmla="*/ 30 w 64"/>
                <a:gd name="T5" fmla="*/ 1 h 177"/>
                <a:gd name="T6" fmla="*/ 38 w 64"/>
                <a:gd name="T7" fmla="*/ 1 h 177"/>
                <a:gd name="T8" fmla="*/ 44 w 64"/>
                <a:gd name="T9" fmla="*/ 2 h 177"/>
                <a:gd name="T10" fmla="*/ 51 w 64"/>
                <a:gd name="T11" fmla="*/ 3 h 177"/>
                <a:gd name="T12" fmla="*/ 56 w 64"/>
                <a:gd name="T13" fmla="*/ 3 h 177"/>
                <a:gd name="T14" fmla="*/ 61 w 64"/>
                <a:gd name="T15" fmla="*/ 4 h 177"/>
                <a:gd name="T16" fmla="*/ 64 w 64"/>
                <a:gd name="T17" fmla="*/ 5 h 177"/>
                <a:gd name="T18" fmla="*/ 60 w 64"/>
                <a:gd name="T19" fmla="*/ 5 h 177"/>
                <a:gd name="T20" fmla="*/ 57 w 64"/>
                <a:gd name="T21" fmla="*/ 5 h 177"/>
                <a:gd name="T22" fmla="*/ 53 w 64"/>
                <a:gd name="T23" fmla="*/ 5 h 177"/>
                <a:gd name="T24" fmla="*/ 49 w 64"/>
                <a:gd name="T25" fmla="*/ 5 h 177"/>
                <a:gd name="T26" fmla="*/ 43 w 64"/>
                <a:gd name="T27" fmla="*/ 4 h 177"/>
                <a:gd name="T28" fmla="*/ 38 w 64"/>
                <a:gd name="T29" fmla="*/ 4 h 177"/>
                <a:gd name="T30" fmla="*/ 34 w 64"/>
                <a:gd name="T31" fmla="*/ 3 h 177"/>
                <a:gd name="T32" fmla="*/ 30 w 64"/>
                <a:gd name="T33" fmla="*/ 2 h 177"/>
                <a:gd name="T34" fmla="*/ 25 w 64"/>
                <a:gd name="T35" fmla="*/ 2 h 177"/>
                <a:gd name="T36" fmla="*/ 19 w 64"/>
                <a:gd name="T37" fmla="*/ 1 h 177"/>
                <a:gd name="T38" fmla="*/ 10 w 64"/>
                <a:gd name="T39" fmla="*/ 1 h 177"/>
                <a:gd name="T40" fmla="*/ 0 w 64"/>
                <a:gd name="T41" fmla="*/ 0 h 177"/>
                <a:gd name="T42" fmla="*/ 1 w 64"/>
                <a:gd name="T43" fmla="*/ 0 h 177"/>
                <a:gd name="T44" fmla="*/ 5 w 64"/>
                <a:gd name="T45" fmla="*/ 0 h 177"/>
                <a:gd name="T46" fmla="*/ 9 w 64"/>
                <a:gd name="T47" fmla="*/ 0 h 177"/>
                <a:gd name="T48" fmla="*/ 14 w 64"/>
                <a:gd name="T49" fmla="*/ 0 h 17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4"/>
                <a:gd name="T76" fmla="*/ 0 h 177"/>
                <a:gd name="T77" fmla="*/ 64 w 64"/>
                <a:gd name="T78" fmla="*/ 177 h 17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4" h="177">
                  <a:moveTo>
                    <a:pt x="14" y="0"/>
                  </a:moveTo>
                  <a:lnTo>
                    <a:pt x="22" y="20"/>
                  </a:lnTo>
                  <a:lnTo>
                    <a:pt x="30" y="40"/>
                  </a:lnTo>
                  <a:lnTo>
                    <a:pt x="38" y="61"/>
                  </a:lnTo>
                  <a:lnTo>
                    <a:pt x="44" y="81"/>
                  </a:lnTo>
                  <a:lnTo>
                    <a:pt x="51" y="101"/>
                  </a:lnTo>
                  <a:lnTo>
                    <a:pt x="56" y="123"/>
                  </a:lnTo>
                  <a:lnTo>
                    <a:pt x="61" y="145"/>
                  </a:lnTo>
                  <a:lnTo>
                    <a:pt x="64" y="167"/>
                  </a:lnTo>
                  <a:lnTo>
                    <a:pt x="60" y="169"/>
                  </a:lnTo>
                  <a:lnTo>
                    <a:pt x="57" y="173"/>
                  </a:lnTo>
                  <a:lnTo>
                    <a:pt x="53" y="177"/>
                  </a:lnTo>
                  <a:lnTo>
                    <a:pt x="49" y="177"/>
                  </a:lnTo>
                  <a:lnTo>
                    <a:pt x="43" y="156"/>
                  </a:lnTo>
                  <a:lnTo>
                    <a:pt x="38" y="136"/>
                  </a:lnTo>
                  <a:lnTo>
                    <a:pt x="34" y="114"/>
                  </a:lnTo>
                  <a:lnTo>
                    <a:pt x="30" y="94"/>
                  </a:lnTo>
                  <a:lnTo>
                    <a:pt x="25" y="72"/>
                  </a:lnTo>
                  <a:lnTo>
                    <a:pt x="19" y="52"/>
                  </a:lnTo>
                  <a:lnTo>
                    <a:pt x="10" y="33"/>
                  </a:lnTo>
                  <a:lnTo>
                    <a:pt x="0" y="17"/>
                  </a:lnTo>
                  <a:lnTo>
                    <a:pt x="1" y="11"/>
                  </a:lnTo>
                  <a:lnTo>
                    <a:pt x="5" y="6"/>
                  </a:lnTo>
                  <a:lnTo>
                    <a:pt x="9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986" name="Freeform 29"/>
            <p:cNvSpPr>
              <a:spLocks/>
            </p:cNvSpPr>
            <p:nvPr/>
          </p:nvSpPr>
          <p:spPr bwMode="auto">
            <a:xfrm>
              <a:off x="2398" y="1069"/>
              <a:ext cx="75" cy="88"/>
            </a:xfrm>
            <a:custGeom>
              <a:avLst/>
              <a:gdLst>
                <a:gd name="T0" fmla="*/ 15 w 75"/>
                <a:gd name="T1" fmla="*/ 0 h 174"/>
                <a:gd name="T2" fmla="*/ 28 w 75"/>
                <a:gd name="T3" fmla="*/ 1 h 174"/>
                <a:gd name="T4" fmla="*/ 40 w 75"/>
                <a:gd name="T5" fmla="*/ 2 h 174"/>
                <a:gd name="T6" fmla="*/ 50 w 75"/>
                <a:gd name="T7" fmla="*/ 2 h 174"/>
                <a:gd name="T8" fmla="*/ 61 w 75"/>
                <a:gd name="T9" fmla="*/ 3 h 174"/>
                <a:gd name="T10" fmla="*/ 67 w 75"/>
                <a:gd name="T11" fmla="*/ 4 h 174"/>
                <a:gd name="T12" fmla="*/ 72 w 75"/>
                <a:gd name="T13" fmla="*/ 4 h 174"/>
                <a:gd name="T14" fmla="*/ 75 w 75"/>
                <a:gd name="T15" fmla="*/ 5 h 174"/>
                <a:gd name="T16" fmla="*/ 75 w 75"/>
                <a:gd name="T17" fmla="*/ 6 h 174"/>
                <a:gd name="T18" fmla="*/ 72 w 75"/>
                <a:gd name="T19" fmla="*/ 6 h 174"/>
                <a:gd name="T20" fmla="*/ 68 w 75"/>
                <a:gd name="T21" fmla="*/ 6 h 174"/>
                <a:gd name="T22" fmla="*/ 64 w 75"/>
                <a:gd name="T23" fmla="*/ 6 h 174"/>
                <a:gd name="T24" fmla="*/ 61 w 75"/>
                <a:gd name="T25" fmla="*/ 6 h 174"/>
                <a:gd name="T26" fmla="*/ 54 w 75"/>
                <a:gd name="T27" fmla="*/ 5 h 174"/>
                <a:gd name="T28" fmla="*/ 49 w 75"/>
                <a:gd name="T29" fmla="*/ 5 h 174"/>
                <a:gd name="T30" fmla="*/ 45 w 75"/>
                <a:gd name="T31" fmla="*/ 4 h 174"/>
                <a:gd name="T32" fmla="*/ 40 w 75"/>
                <a:gd name="T33" fmla="*/ 3 h 174"/>
                <a:gd name="T34" fmla="*/ 33 w 75"/>
                <a:gd name="T35" fmla="*/ 2 h 174"/>
                <a:gd name="T36" fmla="*/ 25 w 75"/>
                <a:gd name="T37" fmla="*/ 2 h 174"/>
                <a:gd name="T38" fmla="*/ 15 w 75"/>
                <a:gd name="T39" fmla="*/ 1 h 174"/>
                <a:gd name="T40" fmla="*/ 0 w 75"/>
                <a:gd name="T41" fmla="*/ 1 h 174"/>
                <a:gd name="T42" fmla="*/ 0 w 75"/>
                <a:gd name="T43" fmla="*/ 0 h 174"/>
                <a:gd name="T44" fmla="*/ 15 w 75"/>
                <a:gd name="T45" fmla="*/ 0 h 17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75"/>
                <a:gd name="T70" fmla="*/ 0 h 174"/>
                <a:gd name="T71" fmla="*/ 75 w 75"/>
                <a:gd name="T72" fmla="*/ 174 h 17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75" h="174">
                  <a:moveTo>
                    <a:pt x="15" y="0"/>
                  </a:moveTo>
                  <a:lnTo>
                    <a:pt x="28" y="18"/>
                  </a:lnTo>
                  <a:lnTo>
                    <a:pt x="40" y="36"/>
                  </a:lnTo>
                  <a:lnTo>
                    <a:pt x="50" y="57"/>
                  </a:lnTo>
                  <a:lnTo>
                    <a:pt x="61" y="77"/>
                  </a:lnTo>
                  <a:lnTo>
                    <a:pt x="67" y="99"/>
                  </a:lnTo>
                  <a:lnTo>
                    <a:pt x="72" y="123"/>
                  </a:lnTo>
                  <a:lnTo>
                    <a:pt x="75" y="147"/>
                  </a:lnTo>
                  <a:lnTo>
                    <a:pt x="75" y="171"/>
                  </a:lnTo>
                  <a:lnTo>
                    <a:pt x="72" y="173"/>
                  </a:lnTo>
                  <a:lnTo>
                    <a:pt x="68" y="174"/>
                  </a:lnTo>
                  <a:lnTo>
                    <a:pt x="64" y="174"/>
                  </a:lnTo>
                  <a:lnTo>
                    <a:pt x="61" y="174"/>
                  </a:lnTo>
                  <a:lnTo>
                    <a:pt x="54" y="152"/>
                  </a:lnTo>
                  <a:lnTo>
                    <a:pt x="49" y="130"/>
                  </a:lnTo>
                  <a:lnTo>
                    <a:pt x="45" y="108"/>
                  </a:lnTo>
                  <a:lnTo>
                    <a:pt x="40" y="86"/>
                  </a:lnTo>
                  <a:lnTo>
                    <a:pt x="33" y="64"/>
                  </a:lnTo>
                  <a:lnTo>
                    <a:pt x="25" y="44"/>
                  </a:lnTo>
                  <a:lnTo>
                    <a:pt x="15" y="27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987" name="Freeform 30"/>
            <p:cNvSpPr>
              <a:spLocks/>
            </p:cNvSpPr>
            <p:nvPr/>
          </p:nvSpPr>
          <p:spPr bwMode="auto">
            <a:xfrm>
              <a:off x="1892" y="1088"/>
              <a:ext cx="576" cy="191"/>
            </a:xfrm>
            <a:custGeom>
              <a:avLst/>
              <a:gdLst>
                <a:gd name="T0" fmla="*/ 523 w 576"/>
                <a:gd name="T1" fmla="*/ 2 h 383"/>
                <a:gd name="T2" fmla="*/ 534 w 576"/>
                <a:gd name="T3" fmla="*/ 3 h 383"/>
                <a:gd name="T4" fmla="*/ 544 w 576"/>
                <a:gd name="T5" fmla="*/ 4 h 383"/>
                <a:gd name="T6" fmla="*/ 552 w 576"/>
                <a:gd name="T7" fmla="*/ 5 h 383"/>
                <a:gd name="T8" fmla="*/ 560 w 576"/>
                <a:gd name="T9" fmla="*/ 6 h 383"/>
                <a:gd name="T10" fmla="*/ 565 w 576"/>
                <a:gd name="T11" fmla="*/ 7 h 383"/>
                <a:gd name="T12" fmla="*/ 570 w 576"/>
                <a:gd name="T13" fmla="*/ 9 h 383"/>
                <a:gd name="T14" fmla="*/ 573 w 576"/>
                <a:gd name="T15" fmla="*/ 10 h 383"/>
                <a:gd name="T16" fmla="*/ 576 w 576"/>
                <a:gd name="T17" fmla="*/ 11 h 383"/>
                <a:gd name="T18" fmla="*/ 568 w 576"/>
                <a:gd name="T19" fmla="*/ 11 h 383"/>
                <a:gd name="T20" fmla="*/ 560 w 576"/>
                <a:gd name="T21" fmla="*/ 11 h 383"/>
                <a:gd name="T22" fmla="*/ 554 w 576"/>
                <a:gd name="T23" fmla="*/ 11 h 383"/>
                <a:gd name="T24" fmla="*/ 547 w 576"/>
                <a:gd name="T25" fmla="*/ 11 h 383"/>
                <a:gd name="T26" fmla="*/ 542 w 576"/>
                <a:gd name="T27" fmla="*/ 11 h 383"/>
                <a:gd name="T28" fmla="*/ 537 w 576"/>
                <a:gd name="T29" fmla="*/ 11 h 383"/>
                <a:gd name="T30" fmla="*/ 533 w 576"/>
                <a:gd name="T31" fmla="*/ 11 h 383"/>
                <a:gd name="T32" fmla="*/ 530 w 576"/>
                <a:gd name="T33" fmla="*/ 10 h 383"/>
                <a:gd name="T34" fmla="*/ 526 w 576"/>
                <a:gd name="T35" fmla="*/ 10 h 383"/>
                <a:gd name="T36" fmla="*/ 525 w 576"/>
                <a:gd name="T37" fmla="*/ 10 h 383"/>
                <a:gd name="T38" fmla="*/ 523 w 576"/>
                <a:gd name="T39" fmla="*/ 9 h 383"/>
                <a:gd name="T40" fmla="*/ 523 w 576"/>
                <a:gd name="T41" fmla="*/ 9 h 383"/>
                <a:gd name="T42" fmla="*/ 506 w 576"/>
                <a:gd name="T43" fmla="*/ 9 h 383"/>
                <a:gd name="T44" fmla="*/ 490 w 576"/>
                <a:gd name="T45" fmla="*/ 9 h 383"/>
                <a:gd name="T46" fmla="*/ 471 w 576"/>
                <a:gd name="T47" fmla="*/ 9 h 383"/>
                <a:gd name="T48" fmla="*/ 453 w 576"/>
                <a:gd name="T49" fmla="*/ 9 h 383"/>
                <a:gd name="T50" fmla="*/ 433 w 576"/>
                <a:gd name="T51" fmla="*/ 10 h 383"/>
                <a:gd name="T52" fmla="*/ 412 w 576"/>
                <a:gd name="T53" fmla="*/ 10 h 383"/>
                <a:gd name="T54" fmla="*/ 392 w 576"/>
                <a:gd name="T55" fmla="*/ 10 h 383"/>
                <a:gd name="T56" fmla="*/ 368 w 576"/>
                <a:gd name="T57" fmla="*/ 10 h 383"/>
                <a:gd name="T58" fmla="*/ 0 w 576"/>
                <a:gd name="T59" fmla="*/ 4 h 383"/>
                <a:gd name="T60" fmla="*/ 5 w 576"/>
                <a:gd name="T61" fmla="*/ 3 h 383"/>
                <a:gd name="T62" fmla="*/ 6 w 576"/>
                <a:gd name="T63" fmla="*/ 3 h 383"/>
                <a:gd name="T64" fmla="*/ 6 w 576"/>
                <a:gd name="T65" fmla="*/ 3 h 383"/>
                <a:gd name="T66" fmla="*/ 5 w 576"/>
                <a:gd name="T67" fmla="*/ 2 h 383"/>
                <a:gd name="T68" fmla="*/ 372 w 576"/>
                <a:gd name="T69" fmla="*/ 9 h 383"/>
                <a:gd name="T70" fmla="*/ 392 w 576"/>
                <a:gd name="T71" fmla="*/ 9 h 383"/>
                <a:gd name="T72" fmla="*/ 411 w 576"/>
                <a:gd name="T73" fmla="*/ 9 h 383"/>
                <a:gd name="T74" fmla="*/ 431 w 576"/>
                <a:gd name="T75" fmla="*/ 8 h 383"/>
                <a:gd name="T76" fmla="*/ 450 w 576"/>
                <a:gd name="T77" fmla="*/ 8 h 383"/>
                <a:gd name="T78" fmla="*/ 469 w 576"/>
                <a:gd name="T79" fmla="*/ 8 h 383"/>
                <a:gd name="T80" fmla="*/ 488 w 576"/>
                <a:gd name="T81" fmla="*/ 8 h 383"/>
                <a:gd name="T82" fmla="*/ 506 w 576"/>
                <a:gd name="T83" fmla="*/ 8 h 383"/>
                <a:gd name="T84" fmla="*/ 523 w 576"/>
                <a:gd name="T85" fmla="*/ 7 h 383"/>
                <a:gd name="T86" fmla="*/ 522 w 576"/>
                <a:gd name="T87" fmla="*/ 6 h 383"/>
                <a:gd name="T88" fmla="*/ 518 w 576"/>
                <a:gd name="T89" fmla="*/ 5 h 383"/>
                <a:gd name="T90" fmla="*/ 512 w 576"/>
                <a:gd name="T91" fmla="*/ 4 h 383"/>
                <a:gd name="T92" fmla="*/ 504 w 576"/>
                <a:gd name="T93" fmla="*/ 2 h 383"/>
                <a:gd name="T94" fmla="*/ 495 w 576"/>
                <a:gd name="T95" fmla="*/ 1 h 383"/>
                <a:gd name="T96" fmla="*/ 488 w 576"/>
                <a:gd name="T97" fmla="*/ 0 h 383"/>
                <a:gd name="T98" fmla="*/ 483 w 576"/>
                <a:gd name="T99" fmla="*/ 0 h 383"/>
                <a:gd name="T100" fmla="*/ 480 w 576"/>
                <a:gd name="T101" fmla="*/ 0 h 383"/>
                <a:gd name="T102" fmla="*/ 490 w 576"/>
                <a:gd name="T103" fmla="*/ 0 h 383"/>
                <a:gd name="T104" fmla="*/ 496 w 576"/>
                <a:gd name="T105" fmla="*/ 0 h 383"/>
                <a:gd name="T106" fmla="*/ 503 w 576"/>
                <a:gd name="T107" fmla="*/ 0 h 383"/>
                <a:gd name="T108" fmla="*/ 508 w 576"/>
                <a:gd name="T109" fmla="*/ 0 h 383"/>
                <a:gd name="T110" fmla="*/ 512 w 576"/>
                <a:gd name="T111" fmla="*/ 1 h 383"/>
                <a:gd name="T112" fmla="*/ 516 w 576"/>
                <a:gd name="T113" fmla="*/ 1 h 383"/>
                <a:gd name="T114" fmla="*/ 520 w 576"/>
                <a:gd name="T115" fmla="*/ 1 h 383"/>
                <a:gd name="T116" fmla="*/ 523 w 576"/>
                <a:gd name="T117" fmla="*/ 2 h 38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76"/>
                <a:gd name="T178" fmla="*/ 0 h 383"/>
                <a:gd name="T179" fmla="*/ 576 w 576"/>
                <a:gd name="T180" fmla="*/ 383 h 38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76" h="383">
                  <a:moveTo>
                    <a:pt x="523" y="65"/>
                  </a:moveTo>
                  <a:lnTo>
                    <a:pt x="534" y="102"/>
                  </a:lnTo>
                  <a:lnTo>
                    <a:pt x="544" y="138"/>
                  </a:lnTo>
                  <a:lnTo>
                    <a:pt x="552" y="177"/>
                  </a:lnTo>
                  <a:lnTo>
                    <a:pt x="560" y="216"/>
                  </a:lnTo>
                  <a:lnTo>
                    <a:pt x="565" y="254"/>
                  </a:lnTo>
                  <a:lnTo>
                    <a:pt x="570" y="293"/>
                  </a:lnTo>
                  <a:lnTo>
                    <a:pt x="573" y="333"/>
                  </a:lnTo>
                  <a:lnTo>
                    <a:pt x="576" y="372"/>
                  </a:lnTo>
                  <a:lnTo>
                    <a:pt x="568" y="379"/>
                  </a:lnTo>
                  <a:lnTo>
                    <a:pt x="560" y="383"/>
                  </a:lnTo>
                  <a:lnTo>
                    <a:pt x="554" y="383"/>
                  </a:lnTo>
                  <a:lnTo>
                    <a:pt x="547" y="381"/>
                  </a:lnTo>
                  <a:lnTo>
                    <a:pt x="542" y="376"/>
                  </a:lnTo>
                  <a:lnTo>
                    <a:pt x="537" y="368"/>
                  </a:lnTo>
                  <a:lnTo>
                    <a:pt x="533" y="359"/>
                  </a:lnTo>
                  <a:lnTo>
                    <a:pt x="530" y="348"/>
                  </a:lnTo>
                  <a:lnTo>
                    <a:pt x="526" y="337"/>
                  </a:lnTo>
                  <a:lnTo>
                    <a:pt x="525" y="326"/>
                  </a:lnTo>
                  <a:lnTo>
                    <a:pt x="523" y="315"/>
                  </a:lnTo>
                  <a:lnTo>
                    <a:pt x="523" y="302"/>
                  </a:lnTo>
                  <a:lnTo>
                    <a:pt x="506" y="304"/>
                  </a:lnTo>
                  <a:lnTo>
                    <a:pt x="490" y="308"/>
                  </a:lnTo>
                  <a:lnTo>
                    <a:pt x="471" y="313"/>
                  </a:lnTo>
                  <a:lnTo>
                    <a:pt x="453" y="319"/>
                  </a:lnTo>
                  <a:lnTo>
                    <a:pt x="433" y="324"/>
                  </a:lnTo>
                  <a:lnTo>
                    <a:pt x="412" y="332"/>
                  </a:lnTo>
                  <a:lnTo>
                    <a:pt x="392" y="339"/>
                  </a:lnTo>
                  <a:lnTo>
                    <a:pt x="368" y="345"/>
                  </a:lnTo>
                  <a:lnTo>
                    <a:pt x="0" y="129"/>
                  </a:lnTo>
                  <a:lnTo>
                    <a:pt x="5" y="122"/>
                  </a:lnTo>
                  <a:lnTo>
                    <a:pt x="6" y="111"/>
                  </a:lnTo>
                  <a:lnTo>
                    <a:pt x="6" y="102"/>
                  </a:lnTo>
                  <a:lnTo>
                    <a:pt x="5" y="94"/>
                  </a:lnTo>
                  <a:lnTo>
                    <a:pt x="372" y="306"/>
                  </a:lnTo>
                  <a:lnTo>
                    <a:pt x="392" y="298"/>
                  </a:lnTo>
                  <a:lnTo>
                    <a:pt x="411" y="293"/>
                  </a:lnTo>
                  <a:lnTo>
                    <a:pt x="431" y="287"/>
                  </a:lnTo>
                  <a:lnTo>
                    <a:pt x="450" y="282"/>
                  </a:lnTo>
                  <a:lnTo>
                    <a:pt x="469" y="275"/>
                  </a:lnTo>
                  <a:lnTo>
                    <a:pt x="488" y="267"/>
                  </a:lnTo>
                  <a:lnTo>
                    <a:pt x="506" y="260"/>
                  </a:lnTo>
                  <a:lnTo>
                    <a:pt x="523" y="249"/>
                  </a:lnTo>
                  <a:lnTo>
                    <a:pt x="522" y="214"/>
                  </a:lnTo>
                  <a:lnTo>
                    <a:pt x="518" y="173"/>
                  </a:lnTo>
                  <a:lnTo>
                    <a:pt x="512" y="133"/>
                  </a:lnTo>
                  <a:lnTo>
                    <a:pt x="504" y="92"/>
                  </a:lnTo>
                  <a:lnTo>
                    <a:pt x="495" y="56"/>
                  </a:lnTo>
                  <a:lnTo>
                    <a:pt x="488" y="26"/>
                  </a:lnTo>
                  <a:lnTo>
                    <a:pt x="483" y="8"/>
                  </a:lnTo>
                  <a:lnTo>
                    <a:pt x="480" y="0"/>
                  </a:lnTo>
                  <a:lnTo>
                    <a:pt x="490" y="2"/>
                  </a:lnTo>
                  <a:lnTo>
                    <a:pt x="496" y="8"/>
                  </a:lnTo>
                  <a:lnTo>
                    <a:pt x="503" y="15"/>
                  </a:lnTo>
                  <a:lnTo>
                    <a:pt x="508" y="24"/>
                  </a:lnTo>
                  <a:lnTo>
                    <a:pt x="512" y="33"/>
                  </a:lnTo>
                  <a:lnTo>
                    <a:pt x="516" y="45"/>
                  </a:lnTo>
                  <a:lnTo>
                    <a:pt x="520" y="56"/>
                  </a:lnTo>
                  <a:lnTo>
                    <a:pt x="523" y="6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988" name="Freeform 31"/>
            <p:cNvSpPr>
              <a:spLocks/>
            </p:cNvSpPr>
            <p:nvPr/>
          </p:nvSpPr>
          <p:spPr bwMode="auto">
            <a:xfrm>
              <a:off x="1547" y="1103"/>
              <a:ext cx="1973" cy="671"/>
            </a:xfrm>
            <a:custGeom>
              <a:avLst/>
              <a:gdLst>
                <a:gd name="T0" fmla="*/ 1678 w 1973"/>
                <a:gd name="T1" fmla="*/ 2 h 1341"/>
                <a:gd name="T2" fmla="*/ 1546 w 1973"/>
                <a:gd name="T3" fmla="*/ 20 h 1341"/>
                <a:gd name="T4" fmla="*/ 1553 w 1973"/>
                <a:gd name="T5" fmla="*/ 23 h 1341"/>
                <a:gd name="T6" fmla="*/ 1571 w 1973"/>
                <a:gd name="T7" fmla="*/ 27 h 1341"/>
                <a:gd name="T8" fmla="*/ 1532 w 1973"/>
                <a:gd name="T9" fmla="*/ 28 h 1341"/>
                <a:gd name="T10" fmla="*/ 1535 w 1973"/>
                <a:gd name="T11" fmla="*/ 25 h 1341"/>
                <a:gd name="T12" fmla="*/ 1498 w 1973"/>
                <a:gd name="T13" fmla="*/ 24 h 1341"/>
                <a:gd name="T14" fmla="*/ 1444 w 1973"/>
                <a:gd name="T15" fmla="*/ 28 h 1341"/>
                <a:gd name="T16" fmla="*/ 1477 w 1973"/>
                <a:gd name="T17" fmla="*/ 33 h 1341"/>
                <a:gd name="T18" fmla="*/ 1596 w 1973"/>
                <a:gd name="T19" fmla="*/ 37 h 1341"/>
                <a:gd name="T20" fmla="*/ 1736 w 1973"/>
                <a:gd name="T21" fmla="*/ 40 h 1341"/>
                <a:gd name="T22" fmla="*/ 1865 w 1973"/>
                <a:gd name="T23" fmla="*/ 41 h 1341"/>
                <a:gd name="T24" fmla="*/ 1956 w 1973"/>
                <a:gd name="T25" fmla="*/ 41 h 1341"/>
                <a:gd name="T26" fmla="*/ 1955 w 1973"/>
                <a:gd name="T27" fmla="*/ 42 h 1341"/>
                <a:gd name="T28" fmla="*/ 1878 w 1973"/>
                <a:gd name="T29" fmla="*/ 42 h 1341"/>
                <a:gd name="T30" fmla="*/ 1652 w 1973"/>
                <a:gd name="T31" fmla="*/ 41 h 1341"/>
                <a:gd name="T32" fmla="*/ 1491 w 1973"/>
                <a:gd name="T33" fmla="*/ 37 h 1341"/>
                <a:gd name="T34" fmla="*/ 1384 w 1973"/>
                <a:gd name="T35" fmla="*/ 31 h 1341"/>
                <a:gd name="T36" fmla="*/ 1344 w 1973"/>
                <a:gd name="T37" fmla="*/ 31 h 1341"/>
                <a:gd name="T38" fmla="*/ 1268 w 1973"/>
                <a:gd name="T39" fmla="*/ 32 h 1341"/>
                <a:gd name="T40" fmla="*/ 1178 w 1973"/>
                <a:gd name="T41" fmla="*/ 35 h 1341"/>
                <a:gd name="T42" fmla="*/ 1199 w 1973"/>
                <a:gd name="T43" fmla="*/ 31 h 1341"/>
                <a:gd name="T44" fmla="*/ 1076 w 1973"/>
                <a:gd name="T45" fmla="*/ 28 h 1341"/>
                <a:gd name="T46" fmla="*/ 963 w 1973"/>
                <a:gd name="T47" fmla="*/ 25 h 1341"/>
                <a:gd name="T48" fmla="*/ 851 w 1973"/>
                <a:gd name="T49" fmla="*/ 27 h 1341"/>
                <a:gd name="T50" fmla="*/ 752 w 1973"/>
                <a:gd name="T51" fmla="*/ 31 h 1341"/>
                <a:gd name="T52" fmla="*/ 675 w 1973"/>
                <a:gd name="T53" fmla="*/ 35 h 1341"/>
                <a:gd name="T54" fmla="*/ 639 w 1973"/>
                <a:gd name="T55" fmla="*/ 38 h 1341"/>
                <a:gd name="T56" fmla="*/ 611 w 1973"/>
                <a:gd name="T57" fmla="*/ 38 h 1341"/>
                <a:gd name="T58" fmla="*/ 646 w 1973"/>
                <a:gd name="T59" fmla="*/ 31 h 1341"/>
                <a:gd name="T60" fmla="*/ 769 w 1973"/>
                <a:gd name="T61" fmla="*/ 27 h 1341"/>
                <a:gd name="T62" fmla="*/ 840 w 1973"/>
                <a:gd name="T63" fmla="*/ 25 h 1341"/>
                <a:gd name="T64" fmla="*/ 913 w 1973"/>
                <a:gd name="T65" fmla="*/ 24 h 1341"/>
                <a:gd name="T66" fmla="*/ 987 w 1973"/>
                <a:gd name="T67" fmla="*/ 23 h 1341"/>
                <a:gd name="T68" fmla="*/ 949 w 1973"/>
                <a:gd name="T69" fmla="*/ 20 h 1341"/>
                <a:gd name="T70" fmla="*/ 648 w 1973"/>
                <a:gd name="T71" fmla="*/ 22 h 1341"/>
                <a:gd name="T72" fmla="*/ 444 w 1973"/>
                <a:gd name="T73" fmla="*/ 19 h 1341"/>
                <a:gd name="T74" fmla="*/ 150 w 1973"/>
                <a:gd name="T75" fmla="*/ 14 h 1341"/>
                <a:gd name="T76" fmla="*/ 0 w 1973"/>
                <a:gd name="T77" fmla="*/ 12 h 1341"/>
                <a:gd name="T78" fmla="*/ 913 w 1973"/>
                <a:gd name="T79" fmla="*/ 15 h 1341"/>
                <a:gd name="T80" fmla="*/ 626 w 1973"/>
                <a:gd name="T81" fmla="*/ 17 h 1341"/>
                <a:gd name="T82" fmla="*/ 388 w 1973"/>
                <a:gd name="T83" fmla="*/ 14 h 1341"/>
                <a:gd name="T84" fmla="*/ 110 w 1973"/>
                <a:gd name="T85" fmla="*/ 10 h 1341"/>
                <a:gd name="T86" fmla="*/ 8 w 1973"/>
                <a:gd name="T87" fmla="*/ 9 h 1341"/>
                <a:gd name="T88" fmla="*/ 645 w 1973"/>
                <a:gd name="T89" fmla="*/ 16 h 1341"/>
                <a:gd name="T90" fmla="*/ 946 w 1973"/>
                <a:gd name="T91" fmla="*/ 11 h 1341"/>
                <a:gd name="T92" fmla="*/ 1011 w 1973"/>
                <a:gd name="T93" fmla="*/ 10 h 1341"/>
                <a:gd name="T94" fmla="*/ 983 w 1973"/>
                <a:gd name="T95" fmla="*/ 12 h 1341"/>
                <a:gd name="T96" fmla="*/ 955 w 1973"/>
                <a:gd name="T97" fmla="*/ 15 h 1341"/>
                <a:gd name="T98" fmla="*/ 1004 w 1973"/>
                <a:gd name="T99" fmla="*/ 19 h 1341"/>
                <a:gd name="T100" fmla="*/ 1096 w 1973"/>
                <a:gd name="T101" fmla="*/ 25 h 1341"/>
                <a:gd name="T102" fmla="*/ 1196 w 1973"/>
                <a:gd name="T103" fmla="*/ 29 h 1341"/>
                <a:gd name="T104" fmla="*/ 1282 w 1973"/>
                <a:gd name="T105" fmla="*/ 29 h 1341"/>
                <a:gd name="T106" fmla="*/ 1393 w 1973"/>
                <a:gd name="T107" fmla="*/ 26 h 1341"/>
                <a:gd name="T108" fmla="*/ 1613 w 1973"/>
                <a:gd name="T109" fmla="*/ 2 h 1341"/>
                <a:gd name="T110" fmla="*/ 1659 w 1973"/>
                <a:gd name="T111" fmla="*/ 1 h 134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973"/>
                <a:gd name="T169" fmla="*/ 0 h 1341"/>
                <a:gd name="T170" fmla="*/ 1973 w 1973"/>
                <a:gd name="T171" fmla="*/ 1341 h 1341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973" h="1341">
                  <a:moveTo>
                    <a:pt x="1694" y="9"/>
                  </a:moveTo>
                  <a:lnTo>
                    <a:pt x="1694" y="18"/>
                  </a:lnTo>
                  <a:lnTo>
                    <a:pt x="1691" y="29"/>
                  </a:lnTo>
                  <a:lnTo>
                    <a:pt x="1685" y="44"/>
                  </a:lnTo>
                  <a:lnTo>
                    <a:pt x="1678" y="59"/>
                  </a:lnTo>
                  <a:lnTo>
                    <a:pt x="1670" y="71"/>
                  </a:lnTo>
                  <a:lnTo>
                    <a:pt x="1664" y="82"/>
                  </a:lnTo>
                  <a:lnTo>
                    <a:pt x="1659" y="90"/>
                  </a:lnTo>
                  <a:lnTo>
                    <a:pt x="1657" y="93"/>
                  </a:lnTo>
                  <a:lnTo>
                    <a:pt x="1546" y="609"/>
                  </a:lnTo>
                  <a:lnTo>
                    <a:pt x="1538" y="631"/>
                  </a:lnTo>
                  <a:lnTo>
                    <a:pt x="1537" y="653"/>
                  </a:lnTo>
                  <a:lnTo>
                    <a:pt x="1540" y="673"/>
                  </a:lnTo>
                  <a:lnTo>
                    <a:pt x="1545" y="695"/>
                  </a:lnTo>
                  <a:lnTo>
                    <a:pt x="1553" y="717"/>
                  </a:lnTo>
                  <a:lnTo>
                    <a:pt x="1559" y="739"/>
                  </a:lnTo>
                  <a:lnTo>
                    <a:pt x="1566" y="762"/>
                  </a:lnTo>
                  <a:lnTo>
                    <a:pt x="1570" y="785"/>
                  </a:lnTo>
                  <a:lnTo>
                    <a:pt x="1572" y="819"/>
                  </a:lnTo>
                  <a:lnTo>
                    <a:pt x="1571" y="852"/>
                  </a:lnTo>
                  <a:lnTo>
                    <a:pt x="1562" y="881"/>
                  </a:lnTo>
                  <a:lnTo>
                    <a:pt x="1544" y="900"/>
                  </a:lnTo>
                  <a:lnTo>
                    <a:pt x="1535" y="896"/>
                  </a:lnTo>
                  <a:lnTo>
                    <a:pt x="1532" y="881"/>
                  </a:lnTo>
                  <a:lnTo>
                    <a:pt x="1532" y="868"/>
                  </a:lnTo>
                  <a:lnTo>
                    <a:pt x="1532" y="861"/>
                  </a:lnTo>
                  <a:lnTo>
                    <a:pt x="1540" y="844"/>
                  </a:lnTo>
                  <a:lnTo>
                    <a:pt x="1541" y="826"/>
                  </a:lnTo>
                  <a:lnTo>
                    <a:pt x="1540" y="808"/>
                  </a:lnTo>
                  <a:lnTo>
                    <a:pt x="1535" y="789"/>
                  </a:lnTo>
                  <a:lnTo>
                    <a:pt x="1529" y="774"/>
                  </a:lnTo>
                  <a:lnTo>
                    <a:pt x="1523" y="760"/>
                  </a:lnTo>
                  <a:lnTo>
                    <a:pt x="1515" y="749"/>
                  </a:lnTo>
                  <a:lnTo>
                    <a:pt x="1506" y="739"/>
                  </a:lnTo>
                  <a:lnTo>
                    <a:pt x="1498" y="763"/>
                  </a:lnTo>
                  <a:lnTo>
                    <a:pt x="1489" y="787"/>
                  </a:lnTo>
                  <a:lnTo>
                    <a:pt x="1478" y="809"/>
                  </a:lnTo>
                  <a:lnTo>
                    <a:pt x="1468" y="831"/>
                  </a:lnTo>
                  <a:lnTo>
                    <a:pt x="1457" y="854"/>
                  </a:lnTo>
                  <a:lnTo>
                    <a:pt x="1444" y="876"/>
                  </a:lnTo>
                  <a:lnTo>
                    <a:pt x="1433" y="896"/>
                  </a:lnTo>
                  <a:lnTo>
                    <a:pt x="1418" y="914"/>
                  </a:lnTo>
                  <a:lnTo>
                    <a:pt x="1437" y="953"/>
                  </a:lnTo>
                  <a:lnTo>
                    <a:pt x="1456" y="990"/>
                  </a:lnTo>
                  <a:lnTo>
                    <a:pt x="1477" y="1025"/>
                  </a:lnTo>
                  <a:lnTo>
                    <a:pt x="1499" y="1058"/>
                  </a:lnTo>
                  <a:lnTo>
                    <a:pt x="1521" y="1089"/>
                  </a:lnTo>
                  <a:lnTo>
                    <a:pt x="1545" y="1120"/>
                  </a:lnTo>
                  <a:lnTo>
                    <a:pt x="1570" y="1148"/>
                  </a:lnTo>
                  <a:lnTo>
                    <a:pt x="1596" y="1176"/>
                  </a:lnTo>
                  <a:lnTo>
                    <a:pt x="1622" y="1200"/>
                  </a:lnTo>
                  <a:lnTo>
                    <a:pt x="1649" y="1222"/>
                  </a:lnTo>
                  <a:lnTo>
                    <a:pt x="1678" y="1240"/>
                  </a:lnTo>
                  <a:lnTo>
                    <a:pt x="1707" y="1258"/>
                  </a:lnTo>
                  <a:lnTo>
                    <a:pt x="1736" y="1271"/>
                  </a:lnTo>
                  <a:lnTo>
                    <a:pt x="1766" y="1284"/>
                  </a:lnTo>
                  <a:lnTo>
                    <a:pt x="1797" y="1293"/>
                  </a:lnTo>
                  <a:lnTo>
                    <a:pt x="1828" y="1299"/>
                  </a:lnTo>
                  <a:lnTo>
                    <a:pt x="1847" y="1301"/>
                  </a:lnTo>
                  <a:lnTo>
                    <a:pt x="1865" y="1303"/>
                  </a:lnTo>
                  <a:lnTo>
                    <a:pt x="1883" y="1303"/>
                  </a:lnTo>
                  <a:lnTo>
                    <a:pt x="1902" y="1301"/>
                  </a:lnTo>
                  <a:lnTo>
                    <a:pt x="1920" y="1299"/>
                  </a:lnTo>
                  <a:lnTo>
                    <a:pt x="1938" y="1297"/>
                  </a:lnTo>
                  <a:lnTo>
                    <a:pt x="1956" y="1295"/>
                  </a:lnTo>
                  <a:lnTo>
                    <a:pt x="1973" y="1295"/>
                  </a:lnTo>
                  <a:lnTo>
                    <a:pt x="1971" y="1303"/>
                  </a:lnTo>
                  <a:lnTo>
                    <a:pt x="1967" y="1308"/>
                  </a:lnTo>
                  <a:lnTo>
                    <a:pt x="1962" y="1312"/>
                  </a:lnTo>
                  <a:lnTo>
                    <a:pt x="1955" y="1316"/>
                  </a:lnTo>
                  <a:lnTo>
                    <a:pt x="1949" y="1317"/>
                  </a:lnTo>
                  <a:lnTo>
                    <a:pt x="1943" y="1321"/>
                  </a:lnTo>
                  <a:lnTo>
                    <a:pt x="1937" y="1325"/>
                  </a:lnTo>
                  <a:lnTo>
                    <a:pt x="1932" y="1328"/>
                  </a:lnTo>
                  <a:lnTo>
                    <a:pt x="1878" y="1338"/>
                  </a:lnTo>
                  <a:lnTo>
                    <a:pt x="1827" y="1341"/>
                  </a:lnTo>
                  <a:lnTo>
                    <a:pt x="1779" y="1339"/>
                  </a:lnTo>
                  <a:lnTo>
                    <a:pt x="1733" y="1332"/>
                  </a:lnTo>
                  <a:lnTo>
                    <a:pt x="1691" y="1321"/>
                  </a:lnTo>
                  <a:lnTo>
                    <a:pt x="1652" y="1304"/>
                  </a:lnTo>
                  <a:lnTo>
                    <a:pt x="1616" y="1286"/>
                  </a:lnTo>
                  <a:lnTo>
                    <a:pt x="1580" y="1262"/>
                  </a:lnTo>
                  <a:lnTo>
                    <a:pt x="1549" y="1235"/>
                  </a:lnTo>
                  <a:lnTo>
                    <a:pt x="1519" y="1203"/>
                  </a:lnTo>
                  <a:lnTo>
                    <a:pt x="1491" y="1170"/>
                  </a:lnTo>
                  <a:lnTo>
                    <a:pt x="1467" y="1133"/>
                  </a:lnTo>
                  <a:lnTo>
                    <a:pt x="1443" y="1097"/>
                  </a:lnTo>
                  <a:lnTo>
                    <a:pt x="1422" y="1056"/>
                  </a:lnTo>
                  <a:lnTo>
                    <a:pt x="1403" y="1014"/>
                  </a:lnTo>
                  <a:lnTo>
                    <a:pt x="1384" y="970"/>
                  </a:lnTo>
                  <a:lnTo>
                    <a:pt x="1378" y="960"/>
                  </a:lnTo>
                  <a:lnTo>
                    <a:pt x="1371" y="957"/>
                  </a:lnTo>
                  <a:lnTo>
                    <a:pt x="1362" y="957"/>
                  </a:lnTo>
                  <a:lnTo>
                    <a:pt x="1353" y="962"/>
                  </a:lnTo>
                  <a:lnTo>
                    <a:pt x="1344" y="968"/>
                  </a:lnTo>
                  <a:lnTo>
                    <a:pt x="1333" y="975"/>
                  </a:lnTo>
                  <a:lnTo>
                    <a:pt x="1324" y="981"/>
                  </a:lnTo>
                  <a:lnTo>
                    <a:pt x="1315" y="984"/>
                  </a:lnTo>
                  <a:lnTo>
                    <a:pt x="1290" y="990"/>
                  </a:lnTo>
                  <a:lnTo>
                    <a:pt x="1268" y="1003"/>
                  </a:lnTo>
                  <a:lnTo>
                    <a:pt x="1246" y="1019"/>
                  </a:lnTo>
                  <a:lnTo>
                    <a:pt x="1226" y="1041"/>
                  </a:lnTo>
                  <a:lnTo>
                    <a:pt x="1208" y="1065"/>
                  </a:lnTo>
                  <a:lnTo>
                    <a:pt x="1192" y="1093"/>
                  </a:lnTo>
                  <a:lnTo>
                    <a:pt x="1178" y="1120"/>
                  </a:lnTo>
                  <a:lnTo>
                    <a:pt x="1166" y="1148"/>
                  </a:lnTo>
                  <a:lnTo>
                    <a:pt x="1166" y="1133"/>
                  </a:lnTo>
                  <a:lnTo>
                    <a:pt x="1171" y="1085"/>
                  </a:lnTo>
                  <a:lnTo>
                    <a:pt x="1182" y="1030"/>
                  </a:lnTo>
                  <a:lnTo>
                    <a:pt x="1199" y="984"/>
                  </a:lnTo>
                  <a:lnTo>
                    <a:pt x="1173" y="970"/>
                  </a:lnTo>
                  <a:lnTo>
                    <a:pt x="1148" y="949"/>
                  </a:lnTo>
                  <a:lnTo>
                    <a:pt x="1123" y="927"/>
                  </a:lnTo>
                  <a:lnTo>
                    <a:pt x="1100" y="901"/>
                  </a:lnTo>
                  <a:lnTo>
                    <a:pt x="1076" y="874"/>
                  </a:lnTo>
                  <a:lnTo>
                    <a:pt x="1053" y="844"/>
                  </a:lnTo>
                  <a:lnTo>
                    <a:pt x="1032" y="815"/>
                  </a:lnTo>
                  <a:lnTo>
                    <a:pt x="1011" y="785"/>
                  </a:lnTo>
                  <a:lnTo>
                    <a:pt x="987" y="791"/>
                  </a:lnTo>
                  <a:lnTo>
                    <a:pt x="963" y="800"/>
                  </a:lnTo>
                  <a:lnTo>
                    <a:pt x="940" y="809"/>
                  </a:lnTo>
                  <a:lnTo>
                    <a:pt x="917" y="820"/>
                  </a:lnTo>
                  <a:lnTo>
                    <a:pt x="895" y="833"/>
                  </a:lnTo>
                  <a:lnTo>
                    <a:pt x="872" y="846"/>
                  </a:lnTo>
                  <a:lnTo>
                    <a:pt x="851" y="863"/>
                  </a:lnTo>
                  <a:lnTo>
                    <a:pt x="831" y="881"/>
                  </a:lnTo>
                  <a:lnTo>
                    <a:pt x="810" y="900"/>
                  </a:lnTo>
                  <a:lnTo>
                    <a:pt x="790" y="920"/>
                  </a:lnTo>
                  <a:lnTo>
                    <a:pt x="771" y="942"/>
                  </a:lnTo>
                  <a:lnTo>
                    <a:pt x="752" y="964"/>
                  </a:lnTo>
                  <a:lnTo>
                    <a:pt x="734" y="990"/>
                  </a:lnTo>
                  <a:lnTo>
                    <a:pt x="717" y="1016"/>
                  </a:lnTo>
                  <a:lnTo>
                    <a:pt x="700" y="1043"/>
                  </a:lnTo>
                  <a:lnTo>
                    <a:pt x="684" y="1071"/>
                  </a:lnTo>
                  <a:lnTo>
                    <a:pt x="675" y="1091"/>
                  </a:lnTo>
                  <a:lnTo>
                    <a:pt x="666" y="1113"/>
                  </a:lnTo>
                  <a:lnTo>
                    <a:pt x="658" y="1135"/>
                  </a:lnTo>
                  <a:lnTo>
                    <a:pt x="652" y="1155"/>
                  </a:lnTo>
                  <a:lnTo>
                    <a:pt x="645" y="1177"/>
                  </a:lnTo>
                  <a:lnTo>
                    <a:pt x="639" y="1200"/>
                  </a:lnTo>
                  <a:lnTo>
                    <a:pt x="633" y="1224"/>
                  </a:lnTo>
                  <a:lnTo>
                    <a:pt x="628" y="1246"/>
                  </a:lnTo>
                  <a:lnTo>
                    <a:pt x="619" y="1236"/>
                  </a:lnTo>
                  <a:lnTo>
                    <a:pt x="614" y="1222"/>
                  </a:lnTo>
                  <a:lnTo>
                    <a:pt x="611" y="1205"/>
                  </a:lnTo>
                  <a:lnTo>
                    <a:pt x="607" y="1189"/>
                  </a:lnTo>
                  <a:lnTo>
                    <a:pt x="607" y="1133"/>
                  </a:lnTo>
                  <a:lnTo>
                    <a:pt x="614" y="1084"/>
                  </a:lnTo>
                  <a:lnTo>
                    <a:pt x="627" y="1036"/>
                  </a:lnTo>
                  <a:lnTo>
                    <a:pt x="646" y="992"/>
                  </a:lnTo>
                  <a:lnTo>
                    <a:pt x="669" y="951"/>
                  </a:lnTo>
                  <a:lnTo>
                    <a:pt x="696" y="914"/>
                  </a:lnTo>
                  <a:lnTo>
                    <a:pt x="725" y="881"/>
                  </a:lnTo>
                  <a:lnTo>
                    <a:pt x="756" y="850"/>
                  </a:lnTo>
                  <a:lnTo>
                    <a:pt x="769" y="839"/>
                  </a:lnTo>
                  <a:lnTo>
                    <a:pt x="784" y="830"/>
                  </a:lnTo>
                  <a:lnTo>
                    <a:pt x="797" y="820"/>
                  </a:lnTo>
                  <a:lnTo>
                    <a:pt x="811" y="811"/>
                  </a:lnTo>
                  <a:lnTo>
                    <a:pt x="825" y="804"/>
                  </a:lnTo>
                  <a:lnTo>
                    <a:pt x="840" y="797"/>
                  </a:lnTo>
                  <a:lnTo>
                    <a:pt x="854" y="789"/>
                  </a:lnTo>
                  <a:lnTo>
                    <a:pt x="868" y="782"/>
                  </a:lnTo>
                  <a:lnTo>
                    <a:pt x="883" y="776"/>
                  </a:lnTo>
                  <a:lnTo>
                    <a:pt x="897" y="771"/>
                  </a:lnTo>
                  <a:lnTo>
                    <a:pt x="913" y="763"/>
                  </a:lnTo>
                  <a:lnTo>
                    <a:pt x="927" y="758"/>
                  </a:lnTo>
                  <a:lnTo>
                    <a:pt x="943" y="752"/>
                  </a:lnTo>
                  <a:lnTo>
                    <a:pt x="957" y="747"/>
                  </a:lnTo>
                  <a:lnTo>
                    <a:pt x="973" y="741"/>
                  </a:lnTo>
                  <a:lnTo>
                    <a:pt x="987" y="736"/>
                  </a:lnTo>
                  <a:lnTo>
                    <a:pt x="981" y="716"/>
                  </a:lnTo>
                  <a:lnTo>
                    <a:pt x="973" y="693"/>
                  </a:lnTo>
                  <a:lnTo>
                    <a:pt x="965" y="671"/>
                  </a:lnTo>
                  <a:lnTo>
                    <a:pt x="957" y="651"/>
                  </a:lnTo>
                  <a:lnTo>
                    <a:pt x="949" y="629"/>
                  </a:lnTo>
                  <a:lnTo>
                    <a:pt x="943" y="607"/>
                  </a:lnTo>
                  <a:lnTo>
                    <a:pt x="935" y="583"/>
                  </a:lnTo>
                  <a:lnTo>
                    <a:pt x="930" y="561"/>
                  </a:lnTo>
                  <a:lnTo>
                    <a:pt x="657" y="686"/>
                  </a:lnTo>
                  <a:lnTo>
                    <a:pt x="648" y="681"/>
                  </a:lnTo>
                  <a:lnTo>
                    <a:pt x="626" y="668"/>
                  </a:lnTo>
                  <a:lnTo>
                    <a:pt x="593" y="651"/>
                  </a:lnTo>
                  <a:lnTo>
                    <a:pt x="550" y="629"/>
                  </a:lnTo>
                  <a:lnTo>
                    <a:pt x="500" y="603"/>
                  </a:lnTo>
                  <a:lnTo>
                    <a:pt x="444" y="578"/>
                  </a:lnTo>
                  <a:lnTo>
                    <a:pt x="385" y="548"/>
                  </a:lnTo>
                  <a:lnTo>
                    <a:pt x="325" y="519"/>
                  </a:lnTo>
                  <a:lnTo>
                    <a:pt x="264" y="489"/>
                  </a:lnTo>
                  <a:lnTo>
                    <a:pt x="205" y="462"/>
                  </a:lnTo>
                  <a:lnTo>
                    <a:pt x="150" y="436"/>
                  </a:lnTo>
                  <a:lnTo>
                    <a:pt x="101" y="412"/>
                  </a:lnTo>
                  <a:lnTo>
                    <a:pt x="60" y="392"/>
                  </a:lnTo>
                  <a:lnTo>
                    <a:pt x="27" y="377"/>
                  </a:lnTo>
                  <a:lnTo>
                    <a:pt x="8" y="368"/>
                  </a:lnTo>
                  <a:lnTo>
                    <a:pt x="0" y="364"/>
                  </a:lnTo>
                  <a:lnTo>
                    <a:pt x="0" y="322"/>
                  </a:lnTo>
                  <a:lnTo>
                    <a:pt x="645" y="642"/>
                  </a:lnTo>
                  <a:lnTo>
                    <a:pt x="921" y="511"/>
                  </a:lnTo>
                  <a:lnTo>
                    <a:pt x="915" y="487"/>
                  </a:lnTo>
                  <a:lnTo>
                    <a:pt x="913" y="460"/>
                  </a:lnTo>
                  <a:lnTo>
                    <a:pt x="906" y="438"/>
                  </a:lnTo>
                  <a:lnTo>
                    <a:pt x="892" y="432"/>
                  </a:lnTo>
                  <a:lnTo>
                    <a:pt x="660" y="543"/>
                  </a:lnTo>
                  <a:lnTo>
                    <a:pt x="649" y="544"/>
                  </a:lnTo>
                  <a:lnTo>
                    <a:pt x="626" y="537"/>
                  </a:lnTo>
                  <a:lnTo>
                    <a:pt x="593" y="526"/>
                  </a:lnTo>
                  <a:lnTo>
                    <a:pt x="550" y="511"/>
                  </a:lnTo>
                  <a:lnTo>
                    <a:pt x="500" y="491"/>
                  </a:lnTo>
                  <a:lnTo>
                    <a:pt x="445" y="469"/>
                  </a:lnTo>
                  <a:lnTo>
                    <a:pt x="388" y="443"/>
                  </a:lnTo>
                  <a:lnTo>
                    <a:pt x="328" y="417"/>
                  </a:lnTo>
                  <a:lnTo>
                    <a:pt x="269" y="392"/>
                  </a:lnTo>
                  <a:lnTo>
                    <a:pt x="212" y="366"/>
                  </a:lnTo>
                  <a:lnTo>
                    <a:pt x="158" y="340"/>
                  </a:lnTo>
                  <a:lnTo>
                    <a:pt x="110" y="320"/>
                  </a:lnTo>
                  <a:lnTo>
                    <a:pt x="69" y="301"/>
                  </a:lnTo>
                  <a:lnTo>
                    <a:pt x="39" y="287"/>
                  </a:lnTo>
                  <a:lnTo>
                    <a:pt x="18" y="278"/>
                  </a:lnTo>
                  <a:lnTo>
                    <a:pt x="12" y="274"/>
                  </a:lnTo>
                  <a:lnTo>
                    <a:pt x="8" y="274"/>
                  </a:lnTo>
                  <a:lnTo>
                    <a:pt x="5" y="263"/>
                  </a:lnTo>
                  <a:lnTo>
                    <a:pt x="5" y="252"/>
                  </a:lnTo>
                  <a:lnTo>
                    <a:pt x="5" y="241"/>
                  </a:lnTo>
                  <a:lnTo>
                    <a:pt x="5" y="228"/>
                  </a:lnTo>
                  <a:lnTo>
                    <a:pt x="645" y="502"/>
                  </a:lnTo>
                  <a:lnTo>
                    <a:pt x="891" y="388"/>
                  </a:lnTo>
                  <a:lnTo>
                    <a:pt x="900" y="377"/>
                  </a:lnTo>
                  <a:lnTo>
                    <a:pt x="913" y="364"/>
                  </a:lnTo>
                  <a:lnTo>
                    <a:pt x="929" y="351"/>
                  </a:lnTo>
                  <a:lnTo>
                    <a:pt x="946" y="338"/>
                  </a:lnTo>
                  <a:lnTo>
                    <a:pt x="963" y="325"/>
                  </a:lnTo>
                  <a:lnTo>
                    <a:pt x="979" y="313"/>
                  </a:lnTo>
                  <a:lnTo>
                    <a:pt x="994" y="303"/>
                  </a:lnTo>
                  <a:lnTo>
                    <a:pt x="1007" y="296"/>
                  </a:lnTo>
                  <a:lnTo>
                    <a:pt x="1011" y="307"/>
                  </a:lnTo>
                  <a:lnTo>
                    <a:pt x="1010" y="318"/>
                  </a:lnTo>
                  <a:lnTo>
                    <a:pt x="1004" y="327"/>
                  </a:lnTo>
                  <a:lnTo>
                    <a:pt x="998" y="338"/>
                  </a:lnTo>
                  <a:lnTo>
                    <a:pt x="991" y="347"/>
                  </a:lnTo>
                  <a:lnTo>
                    <a:pt x="983" y="357"/>
                  </a:lnTo>
                  <a:lnTo>
                    <a:pt x="977" y="366"/>
                  </a:lnTo>
                  <a:lnTo>
                    <a:pt x="973" y="377"/>
                  </a:lnTo>
                  <a:lnTo>
                    <a:pt x="961" y="405"/>
                  </a:lnTo>
                  <a:lnTo>
                    <a:pt x="955" y="428"/>
                  </a:lnTo>
                  <a:lnTo>
                    <a:pt x="955" y="452"/>
                  </a:lnTo>
                  <a:lnTo>
                    <a:pt x="959" y="478"/>
                  </a:lnTo>
                  <a:lnTo>
                    <a:pt x="966" y="504"/>
                  </a:lnTo>
                  <a:lnTo>
                    <a:pt x="977" y="532"/>
                  </a:lnTo>
                  <a:lnTo>
                    <a:pt x="990" y="565"/>
                  </a:lnTo>
                  <a:lnTo>
                    <a:pt x="1004" y="601"/>
                  </a:lnTo>
                  <a:lnTo>
                    <a:pt x="1021" y="640"/>
                  </a:lnTo>
                  <a:lnTo>
                    <a:pt x="1038" y="677"/>
                  </a:lnTo>
                  <a:lnTo>
                    <a:pt x="1057" y="714"/>
                  </a:lnTo>
                  <a:lnTo>
                    <a:pt x="1076" y="749"/>
                  </a:lnTo>
                  <a:lnTo>
                    <a:pt x="1096" y="784"/>
                  </a:lnTo>
                  <a:lnTo>
                    <a:pt x="1117" y="819"/>
                  </a:lnTo>
                  <a:lnTo>
                    <a:pt x="1140" y="850"/>
                  </a:lnTo>
                  <a:lnTo>
                    <a:pt x="1164" y="881"/>
                  </a:lnTo>
                  <a:lnTo>
                    <a:pt x="1179" y="890"/>
                  </a:lnTo>
                  <a:lnTo>
                    <a:pt x="1196" y="900"/>
                  </a:lnTo>
                  <a:lnTo>
                    <a:pt x="1212" y="907"/>
                  </a:lnTo>
                  <a:lnTo>
                    <a:pt x="1229" y="914"/>
                  </a:lnTo>
                  <a:lnTo>
                    <a:pt x="1247" y="918"/>
                  </a:lnTo>
                  <a:lnTo>
                    <a:pt x="1264" y="920"/>
                  </a:lnTo>
                  <a:lnTo>
                    <a:pt x="1282" y="918"/>
                  </a:lnTo>
                  <a:lnTo>
                    <a:pt x="1301" y="914"/>
                  </a:lnTo>
                  <a:lnTo>
                    <a:pt x="1326" y="896"/>
                  </a:lnTo>
                  <a:lnTo>
                    <a:pt x="1349" y="874"/>
                  </a:lnTo>
                  <a:lnTo>
                    <a:pt x="1371" y="850"/>
                  </a:lnTo>
                  <a:lnTo>
                    <a:pt x="1393" y="820"/>
                  </a:lnTo>
                  <a:lnTo>
                    <a:pt x="1413" y="791"/>
                  </a:lnTo>
                  <a:lnTo>
                    <a:pt x="1431" y="760"/>
                  </a:lnTo>
                  <a:lnTo>
                    <a:pt x="1447" y="725"/>
                  </a:lnTo>
                  <a:lnTo>
                    <a:pt x="1460" y="690"/>
                  </a:lnTo>
                  <a:lnTo>
                    <a:pt x="1613" y="53"/>
                  </a:lnTo>
                  <a:lnTo>
                    <a:pt x="1621" y="42"/>
                  </a:lnTo>
                  <a:lnTo>
                    <a:pt x="1630" y="29"/>
                  </a:lnTo>
                  <a:lnTo>
                    <a:pt x="1639" y="18"/>
                  </a:lnTo>
                  <a:lnTo>
                    <a:pt x="1648" y="9"/>
                  </a:lnTo>
                  <a:lnTo>
                    <a:pt x="1659" y="1"/>
                  </a:lnTo>
                  <a:lnTo>
                    <a:pt x="1670" y="0"/>
                  </a:lnTo>
                  <a:lnTo>
                    <a:pt x="1682" y="1"/>
                  </a:lnTo>
                  <a:lnTo>
                    <a:pt x="1694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989" name="Freeform 32"/>
            <p:cNvSpPr>
              <a:spLocks/>
            </p:cNvSpPr>
            <p:nvPr/>
          </p:nvSpPr>
          <p:spPr bwMode="auto">
            <a:xfrm>
              <a:off x="3208" y="1107"/>
              <a:ext cx="819" cy="721"/>
            </a:xfrm>
            <a:custGeom>
              <a:avLst/>
              <a:gdLst>
                <a:gd name="T0" fmla="*/ 387 w 819"/>
                <a:gd name="T1" fmla="*/ 40 h 1443"/>
                <a:gd name="T2" fmla="*/ 464 w 819"/>
                <a:gd name="T3" fmla="*/ 18 h 1443"/>
                <a:gd name="T4" fmla="*/ 550 w 819"/>
                <a:gd name="T5" fmla="*/ 9 h 1443"/>
                <a:gd name="T6" fmla="*/ 651 w 819"/>
                <a:gd name="T7" fmla="*/ 9 h 1443"/>
                <a:gd name="T8" fmla="*/ 652 w 819"/>
                <a:gd name="T9" fmla="*/ 27 h 1443"/>
                <a:gd name="T10" fmla="*/ 730 w 819"/>
                <a:gd name="T11" fmla="*/ 25 h 1443"/>
                <a:gd name="T12" fmla="*/ 771 w 819"/>
                <a:gd name="T13" fmla="*/ 21 h 1443"/>
                <a:gd name="T14" fmla="*/ 792 w 819"/>
                <a:gd name="T15" fmla="*/ 8 h 1443"/>
                <a:gd name="T16" fmla="*/ 768 w 819"/>
                <a:gd name="T17" fmla="*/ 4 h 1443"/>
                <a:gd name="T18" fmla="*/ 691 w 819"/>
                <a:gd name="T19" fmla="*/ 1 h 1443"/>
                <a:gd name="T20" fmla="*/ 564 w 819"/>
                <a:gd name="T21" fmla="*/ 1 h 1443"/>
                <a:gd name="T22" fmla="*/ 439 w 819"/>
                <a:gd name="T23" fmla="*/ 2 h 1443"/>
                <a:gd name="T24" fmla="*/ 319 w 819"/>
                <a:gd name="T25" fmla="*/ 3 h 1443"/>
                <a:gd name="T26" fmla="*/ 194 w 819"/>
                <a:gd name="T27" fmla="*/ 6 h 1443"/>
                <a:gd name="T28" fmla="*/ 113 w 819"/>
                <a:gd name="T29" fmla="*/ 10 h 1443"/>
                <a:gd name="T30" fmla="*/ 51 w 819"/>
                <a:gd name="T31" fmla="*/ 23 h 1443"/>
                <a:gd name="T32" fmla="*/ 64 w 819"/>
                <a:gd name="T33" fmla="*/ 28 h 1443"/>
                <a:gd name="T34" fmla="*/ 126 w 819"/>
                <a:gd name="T35" fmla="*/ 31 h 1443"/>
                <a:gd name="T36" fmla="*/ 197 w 819"/>
                <a:gd name="T37" fmla="*/ 33 h 1443"/>
                <a:gd name="T38" fmla="*/ 258 w 819"/>
                <a:gd name="T39" fmla="*/ 33 h 1443"/>
                <a:gd name="T40" fmla="*/ 312 w 819"/>
                <a:gd name="T41" fmla="*/ 33 h 1443"/>
                <a:gd name="T42" fmla="*/ 374 w 819"/>
                <a:gd name="T43" fmla="*/ 32 h 1443"/>
                <a:gd name="T44" fmla="*/ 374 w 819"/>
                <a:gd name="T45" fmla="*/ 33 h 1443"/>
                <a:gd name="T46" fmla="*/ 314 w 819"/>
                <a:gd name="T47" fmla="*/ 34 h 1443"/>
                <a:gd name="T48" fmla="*/ 256 w 819"/>
                <a:gd name="T49" fmla="*/ 34 h 1443"/>
                <a:gd name="T50" fmla="*/ 200 w 819"/>
                <a:gd name="T51" fmla="*/ 34 h 1443"/>
                <a:gd name="T52" fmla="*/ 140 w 819"/>
                <a:gd name="T53" fmla="*/ 34 h 1443"/>
                <a:gd name="T54" fmla="*/ 63 w 819"/>
                <a:gd name="T55" fmla="*/ 32 h 1443"/>
                <a:gd name="T56" fmla="*/ 12 w 819"/>
                <a:gd name="T57" fmla="*/ 29 h 1443"/>
                <a:gd name="T58" fmla="*/ 8 w 819"/>
                <a:gd name="T59" fmla="*/ 18 h 1443"/>
                <a:gd name="T60" fmla="*/ 71 w 819"/>
                <a:gd name="T61" fmla="*/ 7 h 1443"/>
                <a:gd name="T62" fmla="*/ 113 w 819"/>
                <a:gd name="T63" fmla="*/ 5 h 1443"/>
                <a:gd name="T64" fmla="*/ 162 w 819"/>
                <a:gd name="T65" fmla="*/ 3 h 1443"/>
                <a:gd name="T66" fmla="*/ 226 w 819"/>
                <a:gd name="T67" fmla="*/ 2 h 1443"/>
                <a:gd name="T68" fmla="*/ 310 w 819"/>
                <a:gd name="T69" fmla="*/ 1 h 1443"/>
                <a:gd name="T70" fmla="*/ 344 w 819"/>
                <a:gd name="T71" fmla="*/ 1 h 1443"/>
                <a:gd name="T72" fmla="*/ 426 w 819"/>
                <a:gd name="T73" fmla="*/ 0 h 1443"/>
                <a:gd name="T74" fmla="*/ 523 w 819"/>
                <a:gd name="T75" fmla="*/ 0 h 1443"/>
                <a:gd name="T76" fmla="*/ 602 w 819"/>
                <a:gd name="T77" fmla="*/ 0 h 1443"/>
                <a:gd name="T78" fmla="*/ 713 w 819"/>
                <a:gd name="T79" fmla="*/ 0 h 1443"/>
                <a:gd name="T80" fmla="*/ 793 w 819"/>
                <a:gd name="T81" fmla="*/ 3 h 1443"/>
                <a:gd name="T82" fmla="*/ 819 w 819"/>
                <a:gd name="T83" fmla="*/ 10 h 1443"/>
                <a:gd name="T84" fmla="*/ 815 w 819"/>
                <a:gd name="T85" fmla="*/ 18 h 1443"/>
                <a:gd name="T86" fmla="*/ 803 w 819"/>
                <a:gd name="T87" fmla="*/ 23 h 1443"/>
                <a:gd name="T88" fmla="*/ 737 w 819"/>
                <a:gd name="T89" fmla="*/ 27 h 1443"/>
                <a:gd name="T90" fmla="*/ 683 w 819"/>
                <a:gd name="T91" fmla="*/ 29 h 1443"/>
                <a:gd name="T92" fmla="*/ 627 w 819"/>
                <a:gd name="T93" fmla="*/ 30 h 1443"/>
                <a:gd name="T94" fmla="*/ 655 w 819"/>
                <a:gd name="T95" fmla="*/ 10 h 1443"/>
                <a:gd name="T96" fmla="*/ 567 w 819"/>
                <a:gd name="T97" fmla="*/ 11 h 1443"/>
                <a:gd name="T98" fmla="*/ 404 w 819"/>
                <a:gd name="T99" fmla="*/ 45 h 144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819"/>
                <a:gd name="T151" fmla="*/ 0 h 1443"/>
                <a:gd name="T152" fmla="*/ 819 w 819"/>
                <a:gd name="T153" fmla="*/ 1443 h 1443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819" h="1443">
                  <a:moveTo>
                    <a:pt x="404" y="1443"/>
                  </a:moveTo>
                  <a:lnTo>
                    <a:pt x="372" y="1443"/>
                  </a:lnTo>
                  <a:lnTo>
                    <a:pt x="376" y="1402"/>
                  </a:lnTo>
                  <a:lnTo>
                    <a:pt x="387" y="1292"/>
                  </a:lnTo>
                  <a:lnTo>
                    <a:pt x="401" y="1134"/>
                  </a:lnTo>
                  <a:lnTo>
                    <a:pt x="421" y="948"/>
                  </a:lnTo>
                  <a:lnTo>
                    <a:pt x="442" y="756"/>
                  </a:lnTo>
                  <a:lnTo>
                    <a:pt x="464" y="578"/>
                  </a:lnTo>
                  <a:lnTo>
                    <a:pt x="486" y="434"/>
                  </a:lnTo>
                  <a:lnTo>
                    <a:pt x="506" y="344"/>
                  </a:lnTo>
                  <a:lnTo>
                    <a:pt x="527" y="331"/>
                  </a:lnTo>
                  <a:lnTo>
                    <a:pt x="550" y="318"/>
                  </a:lnTo>
                  <a:lnTo>
                    <a:pt x="575" y="309"/>
                  </a:lnTo>
                  <a:lnTo>
                    <a:pt x="600" y="302"/>
                  </a:lnTo>
                  <a:lnTo>
                    <a:pt x="624" y="300"/>
                  </a:lnTo>
                  <a:lnTo>
                    <a:pt x="651" y="302"/>
                  </a:lnTo>
                  <a:lnTo>
                    <a:pt x="674" y="309"/>
                  </a:lnTo>
                  <a:lnTo>
                    <a:pt x="698" y="324"/>
                  </a:lnTo>
                  <a:lnTo>
                    <a:pt x="634" y="896"/>
                  </a:lnTo>
                  <a:lnTo>
                    <a:pt x="652" y="887"/>
                  </a:lnTo>
                  <a:lnTo>
                    <a:pt x="672" y="874"/>
                  </a:lnTo>
                  <a:lnTo>
                    <a:pt x="691" y="859"/>
                  </a:lnTo>
                  <a:lnTo>
                    <a:pt x="712" y="841"/>
                  </a:lnTo>
                  <a:lnTo>
                    <a:pt x="730" y="819"/>
                  </a:lnTo>
                  <a:lnTo>
                    <a:pt x="746" y="797"/>
                  </a:lnTo>
                  <a:lnTo>
                    <a:pt x="759" y="771"/>
                  </a:lnTo>
                  <a:lnTo>
                    <a:pt x="767" y="745"/>
                  </a:lnTo>
                  <a:lnTo>
                    <a:pt x="771" y="688"/>
                  </a:lnTo>
                  <a:lnTo>
                    <a:pt x="780" y="556"/>
                  </a:lnTo>
                  <a:lnTo>
                    <a:pt x="789" y="412"/>
                  </a:lnTo>
                  <a:lnTo>
                    <a:pt x="793" y="315"/>
                  </a:lnTo>
                  <a:lnTo>
                    <a:pt x="792" y="287"/>
                  </a:lnTo>
                  <a:lnTo>
                    <a:pt x="789" y="256"/>
                  </a:lnTo>
                  <a:lnTo>
                    <a:pt x="784" y="223"/>
                  </a:lnTo>
                  <a:lnTo>
                    <a:pt x="777" y="190"/>
                  </a:lnTo>
                  <a:lnTo>
                    <a:pt x="768" y="156"/>
                  </a:lnTo>
                  <a:lnTo>
                    <a:pt x="756" y="123"/>
                  </a:lnTo>
                  <a:lnTo>
                    <a:pt x="741" y="96"/>
                  </a:lnTo>
                  <a:lnTo>
                    <a:pt x="722" y="70"/>
                  </a:lnTo>
                  <a:lnTo>
                    <a:pt x="691" y="61"/>
                  </a:lnTo>
                  <a:lnTo>
                    <a:pt x="658" y="53"/>
                  </a:lnTo>
                  <a:lnTo>
                    <a:pt x="627" y="50"/>
                  </a:lnTo>
                  <a:lnTo>
                    <a:pt x="596" y="48"/>
                  </a:lnTo>
                  <a:lnTo>
                    <a:pt x="564" y="48"/>
                  </a:lnTo>
                  <a:lnTo>
                    <a:pt x="533" y="50"/>
                  </a:lnTo>
                  <a:lnTo>
                    <a:pt x="500" y="55"/>
                  </a:lnTo>
                  <a:lnTo>
                    <a:pt x="470" y="61"/>
                  </a:lnTo>
                  <a:lnTo>
                    <a:pt x="439" y="70"/>
                  </a:lnTo>
                  <a:lnTo>
                    <a:pt x="409" y="79"/>
                  </a:lnTo>
                  <a:lnTo>
                    <a:pt x="378" y="92"/>
                  </a:lnTo>
                  <a:lnTo>
                    <a:pt x="349" y="105"/>
                  </a:lnTo>
                  <a:lnTo>
                    <a:pt x="319" y="120"/>
                  </a:lnTo>
                  <a:lnTo>
                    <a:pt x="290" y="134"/>
                  </a:lnTo>
                  <a:lnTo>
                    <a:pt x="261" y="151"/>
                  </a:lnTo>
                  <a:lnTo>
                    <a:pt x="234" y="169"/>
                  </a:lnTo>
                  <a:lnTo>
                    <a:pt x="194" y="201"/>
                  </a:lnTo>
                  <a:lnTo>
                    <a:pt x="162" y="234"/>
                  </a:lnTo>
                  <a:lnTo>
                    <a:pt x="140" y="267"/>
                  </a:lnTo>
                  <a:lnTo>
                    <a:pt x="124" y="302"/>
                  </a:lnTo>
                  <a:lnTo>
                    <a:pt x="113" y="337"/>
                  </a:lnTo>
                  <a:lnTo>
                    <a:pt x="103" y="375"/>
                  </a:lnTo>
                  <a:lnTo>
                    <a:pt x="94" y="414"/>
                  </a:lnTo>
                  <a:lnTo>
                    <a:pt x="82" y="455"/>
                  </a:lnTo>
                  <a:lnTo>
                    <a:pt x="51" y="744"/>
                  </a:lnTo>
                  <a:lnTo>
                    <a:pt x="52" y="784"/>
                  </a:lnTo>
                  <a:lnTo>
                    <a:pt x="55" y="824"/>
                  </a:lnTo>
                  <a:lnTo>
                    <a:pt x="59" y="865"/>
                  </a:lnTo>
                  <a:lnTo>
                    <a:pt x="64" y="904"/>
                  </a:lnTo>
                  <a:lnTo>
                    <a:pt x="73" y="939"/>
                  </a:lnTo>
                  <a:lnTo>
                    <a:pt x="86" y="972"/>
                  </a:lnTo>
                  <a:lnTo>
                    <a:pt x="103" y="1001"/>
                  </a:lnTo>
                  <a:lnTo>
                    <a:pt x="126" y="1023"/>
                  </a:lnTo>
                  <a:lnTo>
                    <a:pt x="145" y="1034"/>
                  </a:lnTo>
                  <a:lnTo>
                    <a:pt x="163" y="1044"/>
                  </a:lnTo>
                  <a:lnTo>
                    <a:pt x="182" y="1051"/>
                  </a:lnTo>
                  <a:lnTo>
                    <a:pt x="197" y="1056"/>
                  </a:lnTo>
                  <a:lnTo>
                    <a:pt x="213" y="1062"/>
                  </a:lnTo>
                  <a:lnTo>
                    <a:pt x="229" y="1066"/>
                  </a:lnTo>
                  <a:lnTo>
                    <a:pt x="243" y="1067"/>
                  </a:lnTo>
                  <a:lnTo>
                    <a:pt x="258" y="1067"/>
                  </a:lnTo>
                  <a:lnTo>
                    <a:pt x="271" y="1067"/>
                  </a:lnTo>
                  <a:lnTo>
                    <a:pt x="285" y="1067"/>
                  </a:lnTo>
                  <a:lnTo>
                    <a:pt x="298" y="1066"/>
                  </a:lnTo>
                  <a:lnTo>
                    <a:pt x="312" y="1062"/>
                  </a:lnTo>
                  <a:lnTo>
                    <a:pt x="327" y="1058"/>
                  </a:lnTo>
                  <a:lnTo>
                    <a:pt x="341" y="1053"/>
                  </a:lnTo>
                  <a:lnTo>
                    <a:pt x="357" y="1047"/>
                  </a:lnTo>
                  <a:lnTo>
                    <a:pt x="374" y="1042"/>
                  </a:lnTo>
                  <a:lnTo>
                    <a:pt x="378" y="1049"/>
                  </a:lnTo>
                  <a:lnTo>
                    <a:pt x="378" y="1060"/>
                  </a:lnTo>
                  <a:lnTo>
                    <a:pt x="375" y="1073"/>
                  </a:lnTo>
                  <a:lnTo>
                    <a:pt x="374" y="1082"/>
                  </a:lnTo>
                  <a:lnTo>
                    <a:pt x="358" y="1090"/>
                  </a:lnTo>
                  <a:lnTo>
                    <a:pt x="342" y="1095"/>
                  </a:lnTo>
                  <a:lnTo>
                    <a:pt x="328" y="1102"/>
                  </a:lnTo>
                  <a:lnTo>
                    <a:pt x="314" y="1106"/>
                  </a:lnTo>
                  <a:lnTo>
                    <a:pt x="299" y="1110"/>
                  </a:lnTo>
                  <a:lnTo>
                    <a:pt x="285" y="1113"/>
                  </a:lnTo>
                  <a:lnTo>
                    <a:pt x="271" y="1117"/>
                  </a:lnTo>
                  <a:lnTo>
                    <a:pt x="256" y="1117"/>
                  </a:lnTo>
                  <a:lnTo>
                    <a:pt x="242" y="1119"/>
                  </a:lnTo>
                  <a:lnTo>
                    <a:pt x="229" y="1119"/>
                  </a:lnTo>
                  <a:lnTo>
                    <a:pt x="214" y="1117"/>
                  </a:lnTo>
                  <a:lnTo>
                    <a:pt x="200" y="1115"/>
                  </a:lnTo>
                  <a:lnTo>
                    <a:pt x="186" y="1112"/>
                  </a:lnTo>
                  <a:lnTo>
                    <a:pt x="170" y="1108"/>
                  </a:lnTo>
                  <a:lnTo>
                    <a:pt x="156" y="1102"/>
                  </a:lnTo>
                  <a:lnTo>
                    <a:pt x="140" y="1097"/>
                  </a:lnTo>
                  <a:lnTo>
                    <a:pt x="120" y="1086"/>
                  </a:lnTo>
                  <a:lnTo>
                    <a:pt x="99" y="1073"/>
                  </a:lnTo>
                  <a:lnTo>
                    <a:pt x="81" y="1056"/>
                  </a:lnTo>
                  <a:lnTo>
                    <a:pt x="63" y="1038"/>
                  </a:lnTo>
                  <a:lnTo>
                    <a:pt x="46" y="1016"/>
                  </a:lnTo>
                  <a:lnTo>
                    <a:pt x="32" y="992"/>
                  </a:lnTo>
                  <a:lnTo>
                    <a:pt x="21" y="966"/>
                  </a:lnTo>
                  <a:lnTo>
                    <a:pt x="12" y="937"/>
                  </a:lnTo>
                  <a:lnTo>
                    <a:pt x="3" y="848"/>
                  </a:lnTo>
                  <a:lnTo>
                    <a:pt x="0" y="760"/>
                  </a:lnTo>
                  <a:lnTo>
                    <a:pt x="2" y="672"/>
                  </a:lnTo>
                  <a:lnTo>
                    <a:pt x="8" y="583"/>
                  </a:lnTo>
                  <a:lnTo>
                    <a:pt x="19" y="497"/>
                  </a:lnTo>
                  <a:lnTo>
                    <a:pt x="33" y="412"/>
                  </a:lnTo>
                  <a:lnTo>
                    <a:pt x="50" y="329"/>
                  </a:lnTo>
                  <a:lnTo>
                    <a:pt x="71" y="250"/>
                  </a:lnTo>
                  <a:lnTo>
                    <a:pt x="81" y="226"/>
                  </a:lnTo>
                  <a:lnTo>
                    <a:pt x="92" y="206"/>
                  </a:lnTo>
                  <a:lnTo>
                    <a:pt x="102" y="188"/>
                  </a:lnTo>
                  <a:lnTo>
                    <a:pt x="113" y="171"/>
                  </a:lnTo>
                  <a:lnTo>
                    <a:pt x="124" y="158"/>
                  </a:lnTo>
                  <a:lnTo>
                    <a:pt x="136" y="145"/>
                  </a:lnTo>
                  <a:lnTo>
                    <a:pt x="149" y="134"/>
                  </a:lnTo>
                  <a:lnTo>
                    <a:pt x="162" y="125"/>
                  </a:lnTo>
                  <a:lnTo>
                    <a:pt x="177" y="116"/>
                  </a:lnTo>
                  <a:lnTo>
                    <a:pt x="192" y="109"/>
                  </a:lnTo>
                  <a:lnTo>
                    <a:pt x="208" y="101"/>
                  </a:lnTo>
                  <a:lnTo>
                    <a:pt x="226" y="94"/>
                  </a:lnTo>
                  <a:lnTo>
                    <a:pt x="244" y="86"/>
                  </a:lnTo>
                  <a:lnTo>
                    <a:pt x="264" y="79"/>
                  </a:lnTo>
                  <a:lnTo>
                    <a:pt x="286" y="72"/>
                  </a:lnTo>
                  <a:lnTo>
                    <a:pt x="310" y="63"/>
                  </a:lnTo>
                  <a:lnTo>
                    <a:pt x="312" y="63"/>
                  </a:lnTo>
                  <a:lnTo>
                    <a:pt x="319" y="61"/>
                  </a:lnTo>
                  <a:lnTo>
                    <a:pt x="329" y="57"/>
                  </a:lnTo>
                  <a:lnTo>
                    <a:pt x="344" y="53"/>
                  </a:lnTo>
                  <a:lnTo>
                    <a:pt x="362" y="48"/>
                  </a:lnTo>
                  <a:lnTo>
                    <a:pt x="382" y="42"/>
                  </a:lnTo>
                  <a:lnTo>
                    <a:pt x="402" y="37"/>
                  </a:lnTo>
                  <a:lnTo>
                    <a:pt x="426" y="31"/>
                  </a:lnTo>
                  <a:lnTo>
                    <a:pt x="451" y="26"/>
                  </a:lnTo>
                  <a:lnTo>
                    <a:pt x="474" y="20"/>
                  </a:lnTo>
                  <a:lnTo>
                    <a:pt x="499" y="15"/>
                  </a:lnTo>
                  <a:lnTo>
                    <a:pt x="523" y="9"/>
                  </a:lnTo>
                  <a:lnTo>
                    <a:pt x="546" y="6"/>
                  </a:lnTo>
                  <a:lnTo>
                    <a:pt x="567" y="2"/>
                  </a:lnTo>
                  <a:lnTo>
                    <a:pt x="585" y="0"/>
                  </a:lnTo>
                  <a:lnTo>
                    <a:pt x="602" y="0"/>
                  </a:lnTo>
                  <a:lnTo>
                    <a:pt x="631" y="0"/>
                  </a:lnTo>
                  <a:lnTo>
                    <a:pt x="660" y="4"/>
                  </a:lnTo>
                  <a:lnTo>
                    <a:pt x="687" y="11"/>
                  </a:lnTo>
                  <a:lnTo>
                    <a:pt x="713" y="20"/>
                  </a:lnTo>
                  <a:lnTo>
                    <a:pt x="737" y="35"/>
                  </a:lnTo>
                  <a:lnTo>
                    <a:pt x="758" y="53"/>
                  </a:lnTo>
                  <a:lnTo>
                    <a:pt x="777" y="79"/>
                  </a:lnTo>
                  <a:lnTo>
                    <a:pt x="793" y="110"/>
                  </a:lnTo>
                  <a:lnTo>
                    <a:pt x="806" y="156"/>
                  </a:lnTo>
                  <a:lnTo>
                    <a:pt x="814" y="210"/>
                  </a:lnTo>
                  <a:lnTo>
                    <a:pt x="818" y="271"/>
                  </a:lnTo>
                  <a:lnTo>
                    <a:pt x="819" y="333"/>
                  </a:lnTo>
                  <a:lnTo>
                    <a:pt x="819" y="398"/>
                  </a:lnTo>
                  <a:lnTo>
                    <a:pt x="816" y="462"/>
                  </a:lnTo>
                  <a:lnTo>
                    <a:pt x="815" y="523"/>
                  </a:lnTo>
                  <a:lnTo>
                    <a:pt x="815" y="578"/>
                  </a:lnTo>
                  <a:lnTo>
                    <a:pt x="813" y="624"/>
                  </a:lnTo>
                  <a:lnTo>
                    <a:pt x="811" y="666"/>
                  </a:lnTo>
                  <a:lnTo>
                    <a:pt x="809" y="710"/>
                  </a:lnTo>
                  <a:lnTo>
                    <a:pt x="803" y="751"/>
                  </a:lnTo>
                  <a:lnTo>
                    <a:pt x="794" y="790"/>
                  </a:lnTo>
                  <a:lnTo>
                    <a:pt x="781" y="824"/>
                  </a:lnTo>
                  <a:lnTo>
                    <a:pt x="763" y="858"/>
                  </a:lnTo>
                  <a:lnTo>
                    <a:pt x="737" y="887"/>
                  </a:lnTo>
                  <a:lnTo>
                    <a:pt x="724" y="898"/>
                  </a:lnTo>
                  <a:lnTo>
                    <a:pt x="709" y="911"/>
                  </a:lnTo>
                  <a:lnTo>
                    <a:pt x="696" y="922"/>
                  </a:lnTo>
                  <a:lnTo>
                    <a:pt x="683" y="933"/>
                  </a:lnTo>
                  <a:lnTo>
                    <a:pt x="669" y="946"/>
                  </a:lnTo>
                  <a:lnTo>
                    <a:pt x="656" y="955"/>
                  </a:lnTo>
                  <a:lnTo>
                    <a:pt x="641" y="964"/>
                  </a:lnTo>
                  <a:lnTo>
                    <a:pt x="627" y="974"/>
                  </a:lnTo>
                  <a:lnTo>
                    <a:pt x="571" y="1443"/>
                  </a:lnTo>
                  <a:lnTo>
                    <a:pt x="542" y="1443"/>
                  </a:lnTo>
                  <a:lnTo>
                    <a:pt x="668" y="344"/>
                  </a:lnTo>
                  <a:lnTo>
                    <a:pt x="655" y="340"/>
                  </a:lnTo>
                  <a:lnTo>
                    <a:pt x="636" y="340"/>
                  </a:lnTo>
                  <a:lnTo>
                    <a:pt x="615" y="344"/>
                  </a:lnTo>
                  <a:lnTo>
                    <a:pt x="592" y="350"/>
                  </a:lnTo>
                  <a:lnTo>
                    <a:pt x="567" y="359"/>
                  </a:lnTo>
                  <a:lnTo>
                    <a:pt x="546" y="368"/>
                  </a:lnTo>
                  <a:lnTo>
                    <a:pt x="528" y="375"/>
                  </a:lnTo>
                  <a:lnTo>
                    <a:pt x="515" y="385"/>
                  </a:lnTo>
                  <a:lnTo>
                    <a:pt x="404" y="144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990" name="Freeform 33"/>
            <p:cNvSpPr>
              <a:spLocks/>
            </p:cNvSpPr>
            <p:nvPr/>
          </p:nvSpPr>
          <p:spPr bwMode="auto">
            <a:xfrm>
              <a:off x="3335" y="1159"/>
              <a:ext cx="486" cy="421"/>
            </a:xfrm>
            <a:custGeom>
              <a:avLst/>
              <a:gdLst>
                <a:gd name="T0" fmla="*/ 462 w 486"/>
                <a:gd name="T1" fmla="*/ 1 h 841"/>
                <a:gd name="T2" fmla="*/ 418 w 486"/>
                <a:gd name="T3" fmla="*/ 1 h 841"/>
                <a:gd name="T4" fmla="*/ 375 w 486"/>
                <a:gd name="T5" fmla="*/ 2 h 841"/>
                <a:gd name="T6" fmla="*/ 334 w 486"/>
                <a:gd name="T7" fmla="*/ 3 h 841"/>
                <a:gd name="T8" fmla="*/ 294 w 486"/>
                <a:gd name="T9" fmla="*/ 3 h 841"/>
                <a:gd name="T10" fmla="*/ 256 w 486"/>
                <a:gd name="T11" fmla="*/ 4 h 841"/>
                <a:gd name="T12" fmla="*/ 217 w 486"/>
                <a:gd name="T13" fmla="*/ 4 h 841"/>
                <a:gd name="T14" fmla="*/ 179 w 486"/>
                <a:gd name="T15" fmla="*/ 5 h 841"/>
                <a:gd name="T16" fmla="*/ 131 w 486"/>
                <a:gd name="T17" fmla="*/ 6 h 841"/>
                <a:gd name="T18" fmla="*/ 89 w 486"/>
                <a:gd name="T19" fmla="*/ 9 h 841"/>
                <a:gd name="T20" fmla="*/ 65 w 486"/>
                <a:gd name="T21" fmla="*/ 12 h 841"/>
                <a:gd name="T22" fmla="*/ 51 w 486"/>
                <a:gd name="T23" fmla="*/ 15 h 841"/>
                <a:gd name="T24" fmla="*/ 40 w 486"/>
                <a:gd name="T25" fmla="*/ 27 h 841"/>
                <a:gd name="T26" fmla="*/ 31 w 486"/>
                <a:gd name="T27" fmla="*/ 27 h 841"/>
                <a:gd name="T28" fmla="*/ 18 w 486"/>
                <a:gd name="T29" fmla="*/ 27 h 841"/>
                <a:gd name="T30" fmla="*/ 6 w 486"/>
                <a:gd name="T31" fmla="*/ 26 h 841"/>
                <a:gd name="T32" fmla="*/ 1 w 486"/>
                <a:gd name="T33" fmla="*/ 26 h 841"/>
                <a:gd name="T34" fmla="*/ 0 w 486"/>
                <a:gd name="T35" fmla="*/ 21 h 841"/>
                <a:gd name="T36" fmla="*/ 8 w 486"/>
                <a:gd name="T37" fmla="*/ 16 h 841"/>
                <a:gd name="T38" fmla="*/ 34 w 486"/>
                <a:gd name="T39" fmla="*/ 11 h 841"/>
                <a:gd name="T40" fmla="*/ 86 w 486"/>
                <a:gd name="T41" fmla="*/ 6 h 841"/>
                <a:gd name="T42" fmla="*/ 124 w 486"/>
                <a:gd name="T43" fmla="*/ 5 h 841"/>
                <a:gd name="T44" fmla="*/ 163 w 486"/>
                <a:gd name="T45" fmla="*/ 4 h 841"/>
                <a:gd name="T46" fmla="*/ 204 w 486"/>
                <a:gd name="T47" fmla="*/ 4 h 841"/>
                <a:gd name="T48" fmla="*/ 245 w 486"/>
                <a:gd name="T49" fmla="*/ 3 h 841"/>
                <a:gd name="T50" fmla="*/ 287 w 486"/>
                <a:gd name="T51" fmla="*/ 2 h 841"/>
                <a:gd name="T52" fmla="*/ 330 w 486"/>
                <a:gd name="T53" fmla="*/ 2 h 841"/>
                <a:gd name="T54" fmla="*/ 373 w 486"/>
                <a:gd name="T55" fmla="*/ 1 h 841"/>
                <a:gd name="T56" fmla="*/ 417 w 486"/>
                <a:gd name="T57" fmla="*/ 1 h 841"/>
                <a:gd name="T58" fmla="*/ 433 w 486"/>
                <a:gd name="T59" fmla="*/ 1 h 841"/>
                <a:gd name="T60" fmla="*/ 452 w 486"/>
                <a:gd name="T61" fmla="*/ 1 h 841"/>
                <a:gd name="T62" fmla="*/ 469 w 486"/>
                <a:gd name="T63" fmla="*/ 1 h 841"/>
                <a:gd name="T64" fmla="*/ 486 w 486"/>
                <a:gd name="T65" fmla="*/ 0 h 84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86"/>
                <a:gd name="T100" fmla="*/ 0 h 841"/>
                <a:gd name="T101" fmla="*/ 486 w 486"/>
                <a:gd name="T102" fmla="*/ 841 h 84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86" h="841">
                  <a:moveTo>
                    <a:pt x="486" y="0"/>
                  </a:moveTo>
                  <a:lnTo>
                    <a:pt x="462" y="9"/>
                  </a:lnTo>
                  <a:lnTo>
                    <a:pt x="440" y="18"/>
                  </a:lnTo>
                  <a:lnTo>
                    <a:pt x="418" y="28"/>
                  </a:lnTo>
                  <a:lnTo>
                    <a:pt x="396" y="37"/>
                  </a:lnTo>
                  <a:lnTo>
                    <a:pt x="375" y="46"/>
                  </a:lnTo>
                  <a:lnTo>
                    <a:pt x="354" y="55"/>
                  </a:lnTo>
                  <a:lnTo>
                    <a:pt x="334" y="66"/>
                  </a:lnTo>
                  <a:lnTo>
                    <a:pt x="313" y="75"/>
                  </a:lnTo>
                  <a:lnTo>
                    <a:pt x="294" y="85"/>
                  </a:lnTo>
                  <a:lnTo>
                    <a:pt x="274" y="96"/>
                  </a:lnTo>
                  <a:lnTo>
                    <a:pt x="256" y="105"/>
                  </a:lnTo>
                  <a:lnTo>
                    <a:pt x="236" y="114"/>
                  </a:lnTo>
                  <a:lnTo>
                    <a:pt x="217" y="125"/>
                  </a:lnTo>
                  <a:lnTo>
                    <a:pt x="198" y="134"/>
                  </a:lnTo>
                  <a:lnTo>
                    <a:pt x="179" y="145"/>
                  </a:lnTo>
                  <a:lnTo>
                    <a:pt x="161" y="154"/>
                  </a:lnTo>
                  <a:lnTo>
                    <a:pt x="131" y="186"/>
                  </a:lnTo>
                  <a:lnTo>
                    <a:pt x="107" y="224"/>
                  </a:lnTo>
                  <a:lnTo>
                    <a:pt x="89" y="267"/>
                  </a:lnTo>
                  <a:lnTo>
                    <a:pt x="76" y="315"/>
                  </a:lnTo>
                  <a:lnTo>
                    <a:pt x="65" y="364"/>
                  </a:lnTo>
                  <a:lnTo>
                    <a:pt x="57" y="416"/>
                  </a:lnTo>
                  <a:lnTo>
                    <a:pt x="51" y="467"/>
                  </a:lnTo>
                  <a:lnTo>
                    <a:pt x="44" y="517"/>
                  </a:lnTo>
                  <a:lnTo>
                    <a:pt x="40" y="839"/>
                  </a:lnTo>
                  <a:lnTo>
                    <a:pt x="36" y="841"/>
                  </a:lnTo>
                  <a:lnTo>
                    <a:pt x="31" y="841"/>
                  </a:lnTo>
                  <a:lnTo>
                    <a:pt x="25" y="839"/>
                  </a:lnTo>
                  <a:lnTo>
                    <a:pt x="18" y="837"/>
                  </a:lnTo>
                  <a:lnTo>
                    <a:pt x="12" y="834"/>
                  </a:lnTo>
                  <a:lnTo>
                    <a:pt x="6" y="832"/>
                  </a:lnTo>
                  <a:lnTo>
                    <a:pt x="3" y="828"/>
                  </a:lnTo>
                  <a:lnTo>
                    <a:pt x="1" y="828"/>
                  </a:lnTo>
                  <a:lnTo>
                    <a:pt x="0" y="743"/>
                  </a:lnTo>
                  <a:lnTo>
                    <a:pt x="0" y="659"/>
                  </a:lnTo>
                  <a:lnTo>
                    <a:pt x="3" y="572"/>
                  </a:lnTo>
                  <a:lnTo>
                    <a:pt x="8" y="489"/>
                  </a:lnTo>
                  <a:lnTo>
                    <a:pt x="18" y="407"/>
                  </a:lnTo>
                  <a:lnTo>
                    <a:pt x="34" y="327"/>
                  </a:lnTo>
                  <a:lnTo>
                    <a:pt x="56" y="254"/>
                  </a:lnTo>
                  <a:lnTo>
                    <a:pt x="86" y="184"/>
                  </a:lnTo>
                  <a:lnTo>
                    <a:pt x="104" y="167"/>
                  </a:lnTo>
                  <a:lnTo>
                    <a:pt x="124" y="151"/>
                  </a:lnTo>
                  <a:lnTo>
                    <a:pt x="144" y="136"/>
                  </a:lnTo>
                  <a:lnTo>
                    <a:pt x="163" y="123"/>
                  </a:lnTo>
                  <a:lnTo>
                    <a:pt x="183" y="110"/>
                  </a:lnTo>
                  <a:lnTo>
                    <a:pt x="204" y="97"/>
                  </a:lnTo>
                  <a:lnTo>
                    <a:pt x="225" y="86"/>
                  </a:lnTo>
                  <a:lnTo>
                    <a:pt x="245" y="77"/>
                  </a:lnTo>
                  <a:lnTo>
                    <a:pt x="266" y="66"/>
                  </a:lnTo>
                  <a:lnTo>
                    <a:pt x="287" y="59"/>
                  </a:lnTo>
                  <a:lnTo>
                    <a:pt x="308" y="50"/>
                  </a:lnTo>
                  <a:lnTo>
                    <a:pt x="330" y="40"/>
                  </a:lnTo>
                  <a:lnTo>
                    <a:pt x="351" y="33"/>
                  </a:lnTo>
                  <a:lnTo>
                    <a:pt x="373" y="26"/>
                  </a:lnTo>
                  <a:lnTo>
                    <a:pt x="394" y="18"/>
                  </a:lnTo>
                  <a:lnTo>
                    <a:pt x="417" y="11"/>
                  </a:lnTo>
                  <a:lnTo>
                    <a:pt x="426" y="9"/>
                  </a:lnTo>
                  <a:lnTo>
                    <a:pt x="433" y="7"/>
                  </a:lnTo>
                  <a:lnTo>
                    <a:pt x="443" y="5"/>
                  </a:lnTo>
                  <a:lnTo>
                    <a:pt x="452" y="5"/>
                  </a:lnTo>
                  <a:lnTo>
                    <a:pt x="460" y="4"/>
                  </a:lnTo>
                  <a:lnTo>
                    <a:pt x="469" y="2"/>
                  </a:lnTo>
                  <a:lnTo>
                    <a:pt x="477" y="2"/>
                  </a:lnTo>
                  <a:lnTo>
                    <a:pt x="48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991" name="Freeform 34"/>
            <p:cNvSpPr>
              <a:spLocks/>
            </p:cNvSpPr>
            <p:nvPr/>
          </p:nvSpPr>
          <p:spPr bwMode="auto">
            <a:xfrm>
              <a:off x="3633" y="1299"/>
              <a:ext cx="145" cy="529"/>
            </a:xfrm>
            <a:custGeom>
              <a:avLst/>
              <a:gdLst>
                <a:gd name="T0" fmla="*/ 0 w 145"/>
                <a:gd name="T1" fmla="*/ 34 h 1056"/>
                <a:gd name="T2" fmla="*/ 83 w 145"/>
                <a:gd name="T3" fmla="*/ 11 h 1056"/>
                <a:gd name="T4" fmla="*/ 128 w 145"/>
                <a:gd name="T5" fmla="*/ 1 h 1056"/>
                <a:gd name="T6" fmla="*/ 129 w 145"/>
                <a:gd name="T7" fmla="*/ 1 h 1056"/>
                <a:gd name="T8" fmla="*/ 133 w 145"/>
                <a:gd name="T9" fmla="*/ 0 h 1056"/>
                <a:gd name="T10" fmla="*/ 139 w 145"/>
                <a:gd name="T11" fmla="*/ 0 h 1056"/>
                <a:gd name="T12" fmla="*/ 145 w 145"/>
                <a:gd name="T13" fmla="*/ 0 h 1056"/>
                <a:gd name="T14" fmla="*/ 104 w 145"/>
                <a:gd name="T15" fmla="*/ 12 h 1056"/>
                <a:gd name="T16" fmla="*/ 22 w 145"/>
                <a:gd name="T17" fmla="*/ 34 h 1056"/>
                <a:gd name="T18" fmla="*/ 0 w 145"/>
                <a:gd name="T19" fmla="*/ 34 h 105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5"/>
                <a:gd name="T31" fmla="*/ 0 h 1056"/>
                <a:gd name="T32" fmla="*/ 145 w 145"/>
                <a:gd name="T33" fmla="*/ 1056 h 105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5" h="1056">
                  <a:moveTo>
                    <a:pt x="0" y="1056"/>
                  </a:moveTo>
                  <a:lnTo>
                    <a:pt x="83" y="344"/>
                  </a:lnTo>
                  <a:lnTo>
                    <a:pt x="128" y="9"/>
                  </a:lnTo>
                  <a:lnTo>
                    <a:pt x="129" y="1"/>
                  </a:lnTo>
                  <a:lnTo>
                    <a:pt x="133" y="0"/>
                  </a:lnTo>
                  <a:lnTo>
                    <a:pt x="139" y="0"/>
                  </a:lnTo>
                  <a:lnTo>
                    <a:pt x="145" y="0"/>
                  </a:lnTo>
                  <a:lnTo>
                    <a:pt x="104" y="355"/>
                  </a:lnTo>
                  <a:lnTo>
                    <a:pt x="22" y="1056"/>
                  </a:lnTo>
                  <a:lnTo>
                    <a:pt x="0" y="105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992" name="Freeform 35"/>
            <p:cNvSpPr>
              <a:spLocks/>
            </p:cNvSpPr>
            <p:nvPr/>
          </p:nvSpPr>
          <p:spPr bwMode="auto">
            <a:xfrm>
              <a:off x="2171" y="386"/>
              <a:ext cx="101" cy="315"/>
            </a:xfrm>
            <a:custGeom>
              <a:avLst/>
              <a:gdLst>
                <a:gd name="T0" fmla="*/ 101 w 101"/>
                <a:gd name="T1" fmla="*/ 19 h 631"/>
                <a:gd name="T2" fmla="*/ 90 w 101"/>
                <a:gd name="T3" fmla="*/ 0 h 631"/>
                <a:gd name="T4" fmla="*/ 0 w 101"/>
                <a:gd name="T5" fmla="*/ 0 h 631"/>
                <a:gd name="T6" fmla="*/ 11 w 101"/>
                <a:gd name="T7" fmla="*/ 19 h 631"/>
                <a:gd name="T8" fmla="*/ 101 w 101"/>
                <a:gd name="T9" fmla="*/ 19 h 6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1"/>
                <a:gd name="T16" fmla="*/ 0 h 631"/>
                <a:gd name="T17" fmla="*/ 101 w 101"/>
                <a:gd name="T18" fmla="*/ 631 h 6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1" h="631">
                  <a:moveTo>
                    <a:pt x="101" y="630"/>
                  </a:moveTo>
                  <a:lnTo>
                    <a:pt x="90" y="0"/>
                  </a:lnTo>
                  <a:lnTo>
                    <a:pt x="0" y="2"/>
                  </a:lnTo>
                  <a:lnTo>
                    <a:pt x="11" y="631"/>
                  </a:lnTo>
                  <a:lnTo>
                    <a:pt x="101" y="630"/>
                  </a:lnTo>
                  <a:close/>
                </a:path>
              </a:pathLst>
            </a:custGeom>
            <a:solidFill>
              <a:srgbClr val="9EE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993" name="Freeform 36"/>
            <p:cNvSpPr>
              <a:spLocks/>
            </p:cNvSpPr>
            <p:nvPr/>
          </p:nvSpPr>
          <p:spPr bwMode="auto">
            <a:xfrm>
              <a:off x="2298" y="262"/>
              <a:ext cx="102" cy="436"/>
            </a:xfrm>
            <a:custGeom>
              <a:avLst/>
              <a:gdLst>
                <a:gd name="T0" fmla="*/ 102 w 102"/>
                <a:gd name="T1" fmla="*/ 28 h 870"/>
                <a:gd name="T2" fmla="*/ 90 w 102"/>
                <a:gd name="T3" fmla="*/ 0 h 870"/>
                <a:gd name="T4" fmla="*/ 0 w 102"/>
                <a:gd name="T5" fmla="*/ 1 h 870"/>
                <a:gd name="T6" fmla="*/ 10 w 102"/>
                <a:gd name="T7" fmla="*/ 28 h 870"/>
                <a:gd name="T8" fmla="*/ 102 w 102"/>
                <a:gd name="T9" fmla="*/ 28 h 8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2"/>
                <a:gd name="T16" fmla="*/ 0 h 870"/>
                <a:gd name="T17" fmla="*/ 102 w 102"/>
                <a:gd name="T18" fmla="*/ 870 h 87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2" h="870">
                  <a:moveTo>
                    <a:pt x="102" y="866"/>
                  </a:moveTo>
                  <a:lnTo>
                    <a:pt x="90" y="0"/>
                  </a:lnTo>
                  <a:lnTo>
                    <a:pt x="0" y="1"/>
                  </a:lnTo>
                  <a:lnTo>
                    <a:pt x="10" y="870"/>
                  </a:lnTo>
                  <a:lnTo>
                    <a:pt x="102" y="866"/>
                  </a:lnTo>
                  <a:close/>
                </a:path>
              </a:pathLst>
            </a:custGeom>
            <a:solidFill>
              <a:srgbClr val="9EE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994" name="Freeform 37"/>
            <p:cNvSpPr>
              <a:spLocks/>
            </p:cNvSpPr>
            <p:nvPr/>
          </p:nvSpPr>
          <p:spPr bwMode="auto">
            <a:xfrm>
              <a:off x="2425" y="334"/>
              <a:ext cx="101" cy="359"/>
            </a:xfrm>
            <a:custGeom>
              <a:avLst/>
              <a:gdLst>
                <a:gd name="T0" fmla="*/ 101 w 101"/>
                <a:gd name="T1" fmla="*/ 22 h 718"/>
                <a:gd name="T2" fmla="*/ 90 w 101"/>
                <a:gd name="T3" fmla="*/ 0 h 718"/>
                <a:gd name="T4" fmla="*/ 0 w 101"/>
                <a:gd name="T5" fmla="*/ 1 h 718"/>
                <a:gd name="T6" fmla="*/ 10 w 101"/>
                <a:gd name="T7" fmla="*/ 22 h 718"/>
                <a:gd name="T8" fmla="*/ 101 w 101"/>
                <a:gd name="T9" fmla="*/ 22 h 7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1"/>
                <a:gd name="T16" fmla="*/ 0 h 718"/>
                <a:gd name="T17" fmla="*/ 101 w 101"/>
                <a:gd name="T18" fmla="*/ 718 h 7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1" h="718">
                  <a:moveTo>
                    <a:pt x="101" y="716"/>
                  </a:moveTo>
                  <a:lnTo>
                    <a:pt x="90" y="0"/>
                  </a:lnTo>
                  <a:lnTo>
                    <a:pt x="0" y="4"/>
                  </a:lnTo>
                  <a:lnTo>
                    <a:pt x="10" y="718"/>
                  </a:lnTo>
                  <a:lnTo>
                    <a:pt x="101" y="716"/>
                  </a:lnTo>
                  <a:close/>
                </a:path>
              </a:pathLst>
            </a:custGeom>
            <a:solidFill>
              <a:srgbClr val="9EE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5" name="Прямоугольник 54">
            <a:hlinkClick r:id="rId2" action="ppaction://hlinksldjump"/>
          </p:cNvPr>
          <p:cNvSpPr/>
          <p:nvPr/>
        </p:nvSpPr>
        <p:spPr>
          <a:xfrm>
            <a:off x="3071813" y="6143625"/>
            <a:ext cx="1789112" cy="53498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На главную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91 -0.0437 L 0.26979 -0.10659 " pathEditMode="relative" ptsTypes="AA">
                                      <p:cBhvr>
                                        <p:cTn id="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413 -0.04856 L -0.2816 -0.17434 " pathEditMode="relative" ptsTypes="AA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835 -0.10474 " pathEditMode="relative" ptsTypes="AA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969 0.00948 L 0.16718 -0.14797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" y="-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1.32948E-6 L 0.29931 -0.23075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" y="-1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583 -0.00995 L -0.37135 -0.33526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" y="-1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6233 -0.29364 " pathEditMode="relative" ptsTypes="AA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1267 -0.24116 " pathEditMode="relative" ptsTypes="AA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52601E-6 L 0.14965 -0.43005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" y="-2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5.14451E-6 L -0.23628 -0.39862 " pathEditMode="relative" ptsTypes="AA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6771 -0.45087 " pathEditMode="relative" ptsTypes="AA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31214E-6 L 0.12605 -0.40902 " pathEditMode="relative" rAng="0" ptsTypes="AA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" y="-2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08 0.00717 L 0.19514 -0.52763 " pathEditMode="relative" rAng="0" ptsTypes="AA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" y="-2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812 0.0289 L -0.08212 -0.63168 " pathEditMode="relative" rAng="0" ptsTypes="AA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" y="-3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51 -0.00254 L -0.08212 -0.61063 " pathEditMode="relative" rAng="0" ptsTypes="AA">
                                      <p:cBhvr>
                                        <p:cTn id="6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" y="-3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54 0.03884 L 0.21077 -0.53803 " pathEditMode="relative" rAng="0" ptsTypes="AA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" y="-2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5371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Управляющая кнопка: возврат 10">
            <a:hlinkClick r:id="" action="ppaction://hlinkshowjump?jump=lastslideviewed" highlightClick="1"/>
          </p:cNvPr>
          <p:cNvSpPr/>
          <p:nvPr/>
        </p:nvSpPr>
        <p:spPr>
          <a:xfrm>
            <a:off x="8172450" y="6092825"/>
            <a:ext cx="609600" cy="538163"/>
          </a:xfrm>
          <a:prstGeom prst="actionButtonReturn">
            <a:avLst/>
          </a:prstGeom>
          <a:solidFill>
            <a:srgbClr val="F5371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6" name="Picture 2" descr="C:\Users\Людмила\Pictures\Рif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3717032"/>
            <a:ext cx="2448272" cy="2232248"/>
          </a:xfrm>
          <a:prstGeom prst="rect">
            <a:avLst/>
          </a:prstGeom>
          <a:noFill/>
          <a:scene3d>
            <a:camera prst="perspectiveHeroicExtremeLeftFacing"/>
            <a:lightRig rig="threePt" dir="t"/>
          </a:scene3d>
        </p:spPr>
      </p:pic>
      <p:sp>
        <p:nvSpPr>
          <p:cNvPr id="7" name="Прямоугольник 6"/>
          <p:cNvSpPr/>
          <p:nvPr/>
        </p:nvSpPr>
        <p:spPr>
          <a:xfrm>
            <a:off x="365084" y="404665"/>
            <a:ext cx="8413843" cy="2376264"/>
          </a:xfrm>
          <a:prstGeom prst="rect">
            <a:avLst/>
          </a:prstGeom>
          <a:noFill/>
        </p:spPr>
        <p:txBody>
          <a:bodyPr spcFirstLastPara="1" wrap="none">
            <a:prstTxWarp prst="textArchDown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0">
                  <a:noFill/>
                </a:ln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И это правильный ответ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0" autoRev="1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" dur="1000" autoRev="1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1000" autoRev="1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0" autoRev="1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tint val="66000"/>
                  <a:satMod val="160000"/>
                </a:schemeClr>
              </a:gs>
              <a:gs pos="50000">
                <a:schemeClr val="accent6">
                  <a:lumMod val="75000"/>
                  <a:tint val="44500"/>
                  <a:satMod val="160000"/>
                </a:schemeClr>
              </a:gs>
              <a:gs pos="100000">
                <a:schemeClr val="accent6">
                  <a:lumMod val="75000"/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42938" y="2857500"/>
            <a:ext cx="2214562" cy="6429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B050"/>
                </a:solidFill>
              </a:rPr>
              <a:t>байт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4143375"/>
            <a:ext cx="3071813" cy="428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B050"/>
                </a:solidFill>
              </a:rPr>
              <a:t>Системный блок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285875" y="5214938"/>
            <a:ext cx="2786063" cy="428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B050"/>
                </a:solidFill>
              </a:rPr>
              <a:t>клавиатура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00063" y="5857875"/>
            <a:ext cx="2714625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B050"/>
                </a:solidFill>
              </a:rPr>
              <a:t>меню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929313" y="4786313"/>
            <a:ext cx="2714625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B050"/>
                </a:solidFill>
              </a:rPr>
              <a:t>папка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786438" y="5786438"/>
            <a:ext cx="2214562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B050"/>
                </a:solidFill>
              </a:rPr>
              <a:t>файл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500813" y="3286125"/>
            <a:ext cx="2214562" cy="428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B050"/>
                </a:solidFill>
              </a:rPr>
              <a:t>дисковод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857875" y="4000500"/>
            <a:ext cx="2214563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B050"/>
                </a:solidFill>
              </a:rPr>
              <a:t>клавиша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786188" y="4572000"/>
            <a:ext cx="2214562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B050"/>
                </a:solidFill>
              </a:rPr>
              <a:t>бит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643313" y="6143625"/>
            <a:ext cx="2214562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B050"/>
                </a:solidFill>
              </a:rPr>
              <a:t>пункт</a:t>
            </a:r>
          </a:p>
        </p:txBody>
      </p:sp>
      <p:sp>
        <p:nvSpPr>
          <p:cNvPr id="83981" name="TextBox 19"/>
          <p:cNvSpPr txBox="1">
            <a:spLocks noChangeArrowheads="1"/>
          </p:cNvSpPr>
          <p:nvPr/>
        </p:nvSpPr>
        <p:spPr bwMode="auto">
          <a:xfrm>
            <a:off x="428625" y="285750"/>
            <a:ext cx="842962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rgbClr val="800000"/>
                </a:solidFill>
                <a:latin typeface="Calibri" pitchFamily="34" charset="0"/>
              </a:rPr>
              <a:t>В этом задании  при нажатии на основной элемент, вместе с ним будет исчезать и  его составная часть.</a:t>
            </a:r>
          </a:p>
        </p:txBody>
      </p:sp>
      <p:pic>
        <p:nvPicPr>
          <p:cNvPr id="83982" name="Picture 2" descr="C:\Program Files\Microsoft Office\MEDIA\CAGCAT10\j030052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63" y="1357313"/>
            <a:ext cx="3500437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Стрелка вверх 18">
            <a:hlinkClick r:id="rId3" action="ppaction://hlinksldjump"/>
          </p:cNvPr>
          <p:cNvSpPr/>
          <p:nvPr/>
        </p:nvSpPr>
        <p:spPr>
          <a:xfrm>
            <a:off x="8501063" y="6286500"/>
            <a:ext cx="428625" cy="357188"/>
          </a:xfrm>
          <a:prstGeom prst="upArrow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802 0.00116 L 0.30868 -0.24023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" y="-1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4104E-6 L -0.33194 -0.20971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" y="-1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6 -0.0474 L 0.41892 -0.06844 " pathEditMode="relative" ptsTypes="AA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1.32948E-6 L -4.16667E-6 -0.33572 " pathEditMode="relative" ptsTypes="AA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94798E-6 L 0.2441 -0.41942 " pathEditMode="relative" ptsTypes="AA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778 -0.0252 L -0.23802 -0.27699 " pathEditMode="relative" ptsTypes="AA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7341E-7 L 0.33854 -0.54543 " pathEditMode="relative" ptsTypes="AA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83333E-6 -1.04046E-6 L 0.00782 -0.56647 " pathEditMode="relative" ptsTypes="AA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6 2.08092E-6 L -0.30712 -0.34613 " pathEditMode="relative" ptsTypes="AA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38728E-6 L -0.25208 -0.51399 " pathEditMode="relative" ptsTypes="AA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11" grpId="0"/>
      <p:bldP spid="13" grpId="0"/>
      <p:bldP spid="14" grpId="0"/>
      <p:bldP spid="15" grpId="0"/>
      <p:bldP spid="16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chemeClr val="tx1"/>
                </a:solidFill>
              </a:rPr>
              <a:t>Источники</a:t>
            </a:r>
          </a:p>
          <a:p>
            <a:pPr algn="ctr"/>
            <a:endParaRPr lang="ru-RU" sz="4000" b="1" i="1" dirty="0" smtClean="0">
              <a:solidFill>
                <a:schemeClr val="tx1"/>
              </a:solidFill>
            </a:endParaRPr>
          </a:p>
          <a:p>
            <a:pPr algn="ctr"/>
            <a:endParaRPr lang="ru-RU" sz="4000" b="1" i="1" dirty="0" smtClean="0">
              <a:solidFill>
                <a:schemeClr val="tx1"/>
              </a:solidFill>
            </a:endParaRPr>
          </a:p>
          <a:p>
            <a:pPr algn="ctr"/>
            <a:endParaRPr lang="ru-RU" sz="4000" b="1" i="1" dirty="0" smtClean="0">
              <a:solidFill>
                <a:schemeClr val="tx1"/>
              </a:solidFill>
            </a:endParaRPr>
          </a:p>
          <a:p>
            <a:pPr algn="ctr"/>
            <a:endParaRPr lang="ru-RU" sz="4000" b="1" i="1" dirty="0" smtClean="0">
              <a:solidFill>
                <a:schemeClr val="tx1"/>
              </a:solidFill>
            </a:endParaRPr>
          </a:p>
          <a:p>
            <a:pPr algn="ctr"/>
            <a:endParaRPr lang="ru-RU" sz="4000" b="1" i="1" dirty="0" smtClean="0">
              <a:solidFill>
                <a:schemeClr val="tx1"/>
              </a:solidFill>
            </a:endParaRPr>
          </a:p>
          <a:p>
            <a:pPr algn="ctr"/>
            <a:endParaRPr lang="ru-RU" sz="4000" b="1" i="1" dirty="0" smtClean="0">
              <a:solidFill>
                <a:schemeClr val="tx1"/>
              </a:solidFill>
            </a:endParaRPr>
          </a:p>
          <a:p>
            <a:pPr algn="ctr"/>
            <a:endParaRPr lang="ru-RU" sz="4000" b="1" i="1" dirty="0" smtClean="0">
              <a:solidFill>
                <a:schemeClr val="tx1"/>
              </a:solidFill>
            </a:endParaRPr>
          </a:p>
          <a:p>
            <a:pPr algn="ctr"/>
            <a:endParaRPr lang="ru-RU" sz="4000" b="1" i="1" dirty="0" smtClean="0">
              <a:solidFill>
                <a:schemeClr val="tx1"/>
              </a:solidFill>
            </a:endParaRPr>
          </a:p>
          <a:p>
            <a:pPr algn="ctr"/>
            <a:endParaRPr lang="ru-RU" sz="4000" b="1" i="1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59632" y="1268760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err="1" smtClean="0"/>
              <a:t>ladlav.narod.ru</a:t>
            </a:r>
            <a:r>
              <a:rPr lang="ru-RU" i="1" dirty="0" smtClean="0"/>
              <a:t>/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259632" y="1700808"/>
            <a:ext cx="40745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festival.1september.ru/</a:t>
            </a:r>
            <a:r>
              <a:rPr lang="ru-RU" i="1" dirty="0" err="1" smtClean="0"/>
              <a:t>articles</a:t>
            </a:r>
            <a:r>
              <a:rPr lang="ru-RU" i="1" dirty="0" smtClean="0"/>
              <a:t>/625904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259632" y="2204864"/>
            <a:ext cx="17531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err="1" smtClean="0"/>
              <a:t>mirgif.com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187624" y="2852936"/>
            <a:ext cx="21477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err="1" smtClean="0"/>
              <a:t>bestgif.narod.ru</a:t>
            </a:r>
            <a:endParaRPr lang="ru-RU" dirty="0"/>
          </a:p>
        </p:txBody>
      </p:sp>
      <p:sp>
        <p:nvSpPr>
          <p:cNvPr id="7" name="Управляющая кнопка: домой 6">
            <a:hlinkClick r:id="" action="ppaction://hlinkshowjump?jump=firstslide" highlightClick="1"/>
          </p:cNvPr>
          <p:cNvSpPr/>
          <p:nvPr/>
        </p:nvSpPr>
        <p:spPr>
          <a:xfrm>
            <a:off x="7452320" y="6093296"/>
            <a:ext cx="864096" cy="764704"/>
          </a:xfrm>
          <a:prstGeom prst="actionButtonHom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Выноска-облако 2"/>
          <p:cNvSpPr/>
          <p:nvPr/>
        </p:nvSpPr>
        <p:spPr>
          <a:xfrm>
            <a:off x="3276600" y="0"/>
            <a:ext cx="5040313" cy="3429000"/>
          </a:xfrm>
          <a:prstGeom prst="cloudCallou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rgbClr val="FF0000"/>
                </a:solidFill>
              </a:rPr>
              <a:t>Подумай хорошо!</a:t>
            </a:r>
          </a:p>
        </p:txBody>
      </p:sp>
      <p:pic>
        <p:nvPicPr>
          <p:cNvPr id="20484" name="Рисунок 3" descr="colec23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71875"/>
            <a:ext cx="3529013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Управляющая кнопка: возврат 4">
            <a:hlinkClick r:id="rId3" action="ppaction://hlinksldjump" highlightClick="1"/>
          </p:cNvPr>
          <p:cNvSpPr/>
          <p:nvPr/>
        </p:nvSpPr>
        <p:spPr>
          <a:xfrm>
            <a:off x="8172450" y="6092825"/>
            <a:ext cx="609600" cy="538163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187450" y="476250"/>
            <a:ext cx="6985000" cy="1296988"/>
          </a:xfrm>
          <a:prstGeom prst="rect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 Как называют представление информации изображённой  в виде нулей и единиц?</a:t>
            </a:r>
            <a:endParaRPr lang="ru-RU" sz="2400" dirty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395288" y="2349500"/>
            <a:ext cx="4321175" cy="935038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Двоичное кодирование</a:t>
            </a:r>
          </a:p>
        </p:txBody>
      </p:sp>
      <p:sp>
        <p:nvSpPr>
          <p:cNvPr id="6" name="Стрелка вправо 5">
            <a:hlinkClick r:id="rId4" action="ppaction://hlinksldjump"/>
          </p:cNvPr>
          <p:cNvSpPr/>
          <p:nvPr/>
        </p:nvSpPr>
        <p:spPr>
          <a:xfrm>
            <a:off x="395288" y="3213100"/>
            <a:ext cx="4321175" cy="1008063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Десятичное кодирование</a:t>
            </a:r>
          </a:p>
        </p:txBody>
      </p:sp>
      <p:sp>
        <p:nvSpPr>
          <p:cNvPr id="8" name="Стрелка вправо 7">
            <a:hlinkClick r:id="rId4" action="ppaction://hlinksldjump"/>
          </p:cNvPr>
          <p:cNvSpPr/>
          <p:nvPr/>
        </p:nvSpPr>
        <p:spPr>
          <a:xfrm>
            <a:off x="4822825" y="2349500"/>
            <a:ext cx="4321175" cy="1008063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Компьютерные величины</a:t>
            </a:r>
          </a:p>
        </p:txBody>
      </p:sp>
      <p:sp>
        <p:nvSpPr>
          <p:cNvPr id="9" name="Стрелка вправо 8">
            <a:hlinkClick r:id="rId4" action="ppaction://hlinksldjump"/>
          </p:cNvPr>
          <p:cNvSpPr/>
          <p:nvPr/>
        </p:nvSpPr>
        <p:spPr>
          <a:xfrm>
            <a:off x="4822825" y="3284538"/>
            <a:ext cx="4321175" cy="1008062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Цифровая кодировка</a:t>
            </a:r>
          </a:p>
        </p:txBody>
      </p:sp>
      <p:sp>
        <p:nvSpPr>
          <p:cNvPr id="10" name="Блок-схема: решение 9"/>
          <p:cNvSpPr/>
          <p:nvPr/>
        </p:nvSpPr>
        <p:spPr>
          <a:xfrm>
            <a:off x="5508625" y="4652963"/>
            <a:ext cx="3240088" cy="1368425"/>
          </a:xfrm>
          <a:prstGeom prst="flowChartDecision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50:50</a:t>
            </a:r>
          </a:p>
        </p:txBody>
      </p:sp>
      <p:pic>
        <p:nvPicPr>
          <p:cNvPr id="21513" name="Рисунок 10" descr="ро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2988" y="4292600"/>
            <a:ext cx="166687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8358188" y="6429375"/>
            <a:ext cx="785812" cy="428625"/>
          </a:xfrm>
          <a:prstGeom prst="actionButtonForwardNex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515" name="TextBox 13"/>
          <p:cNvSpPr txBox="1">
            <a:spLocks noChangeArrowheads="1"/>
          </p:cNvSpPr>
          <p:nvPr/>
        </p:nvSpPr>
        <p:spPr bwMode="auto">
          <a:xfrm>
            <a:off x="214313" y="642938"/>
            <a:ext cx="857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chemeClr val="bg1"/>
                </a:solidFill>
                <a:latin typeface="Calibri" pitchFamily="34" charset="0"/>
              </a:rPr>
              <a:t>2</a:t>
            </a:r>
          </a:p>
        </p:txBody>
      </p:sp>
      <p:sp>
        <p:nvSpPr>
          <p:cNvPr id="12" name="Прямоугольник 11">
            <a:hlinkClick r:id="rId6" action="ppaction://hlinksldjump"/>
          </p:cNvPr>
          <p:cNvSpPr/>
          <p:nvPr/>
        </p:nvSpPr>
        <p:spPr>
          <a:xfrm>
            <a:off x="250825" y="6237288"/>
            <a:ext cx="1657350" cy="360362"/>
          </a:xfrm>
          <a:prstGeom prst="rect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В начало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600"/>
                            </p:stCondLst>
                            <p:childTnLst>
                              <p:par>
                                <p:cTn id="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100"/>
                            </p:stCondLst>
                            <p:childTnLst>
                              <p:par>
                                <p:cTn id="21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600"/>
                            </p:stCondLst>
                            <p:childTnLst>
                              <p:par>
                                <p:cTn id="2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100"/>
                            </p:stCondLst>
                            <p:childTnLst>
                              <p:par>
                                <p:cTn id="31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3" grpId="0" build="allAtOnce" animBg="1"/>
      <p:bldP spid="4" grpId="0" animBg="1"/>
      <p:bldP spid="6" grpId="0" animBg="1"/>
      <p:bldP spid="6" grpId="1" animBg="1"/>
      <p:bldP spid="8" grpId="0" animBg="1"/>
      <p:bldP spid="9" grpId="0" animBg="1"/>
      <p:bldP spid="9" grpId="1" animBg="1"/>
      <p:bldP spid="10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自定义 1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4BACC6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Education-1</Template>
  <TotalTime>5160</TotalTime>
  <Words>2625</Words>
  <Application>Microsoft Office PowerPoint</Application>
  <PresentationFormat>Экран (4:3)</PresentationFormat>
  <Paragraphs>757</Paragraphs>
  <Slides>71</Slides>
  <Notes>5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71</vt:i4>
      </vt:variant>
    </vt:vector>
  </HeadingPairs>
  <TitlesOfParts>
    <vt:vector size="72" baseType="lpstr">
      <vt:lpstr>Office 主题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Занимательная грамматика</dc:title>
  <dc:creator>Людмила</dc:creator>
  <cp:lastModifiedBy>пользователь</cp:lastModifiedBy>
  <cp:revision>498</cp:revision>
  <dcterms:created xsi:type="dcterms:W3CDTF">2012-10-07T16:33:00Z</dcterms:created>
  <dcterms:modified xsi:type="dcterms:W3CDTF">2013-09-24T11:18:37Z</dcterms:modified>
</cp:coreProperties>
</file>