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4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  <Default Extension="gif" ContentType="image/gif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5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7" r:id="rId21"/>
    <p:sldId id="275" r:id="rId22"/>
    <p:sldId id="276" r:id="rId23"/>
    <p:sldId id="280" r:id="rId24"/>
    <p:sldId id="281" r:id="rId25"/>
    <p:sldId id="282" r:id="rId26"/>
    <p:sldId id="283" r:id="rId27"/>
    <p:sldId id="284" r:id="rId28"/>
    <p:sldId id="285" r:id="rId29"/>
    <p:sldId id="286" r:id="rId30"/>
    <p:sldId id="287" r:id="rId31"/>
    <p:sldId id="289" r:id="rId32"/>
    <p:sldId id="288" r:id="rId33"/>
    <p:sldId id="290" r:id="rId34"/>
    <p:sldId id="291" r:id="rId35"/>
    <p:sldId id="292" r:id="rId36"/>
    <p:sldId id="293" r:id="rId37"/>
    <p:sldId id="294" r:id="rId38"/>
    <p:sldId id="295" r:id="rId39"/>
    <p:sldId id="296" r:id="rId40"/>
    <p:sldId id="297" r:id="rId41"/>
    <p:sldId id="298" r:id="rId42"/>
    <p:sldId id="299" r:id="rId43"/>
    <p:sldId id="300" r:id="rId44"/>
    <p:sldId id="301" r:id="rId45"/>
    <p:sldId id="302" r:id="rId46"/>
    <p:sldId id="303" r:id="rId47"/>
    <p:sldId id="304" r:id="rId48"/>
    <p:sldId id="305" r:id="rId49"/>
    <p:sldId id="306" r:id="rId50"/>
    <p:sldId id="307" r:id="rId51"/>
    <p:sldId id="308" r:id="rId52"/>
    <p:sldId id="309" r:id="rId53"/>
    <p:sldId id="310" r:id="rId5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90797"/>
    <a:srgbClr val="990000"/>
    <a:srgbClr val="00FF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877" autoAdjust="0"/>
    <p:restoredTop sz="94624" autoAdjust="0"/>
  </p:normalViewPr>
  <p:slideViewPr>
    <p:cSldViewPr>
      <p:cViewPr varScale="1">
        <p:scale>
          <a:sx n="65" d="100"/>
          <a:sy n="65" d="100"/>
        </p:scale>
        <p:origin x="-882" y="-108"/>
      </p:cViewPr>
      <p:guideLst>
        <p:guide orient="horz" pos="2160"/>
        <p:guide pos="2880"/>
      </p:guideLst>
    </p:cSldViewPr>
  </p:slideViewPr>
  <p:notesTextViewPr>
    <p:cViewPr>
      <p:scale>
        <a:sx n="75" d="100"/>
        <a:sy n="75" d="100"/>
      </p:scale>
      <p:origin x="0" y="0"/>
    </p:cViewPr>
  </p:notesTextViewPr>
  <p:sorterViewPr>
    <p:cViewPr>
      <p:scale>
        <a:sx n="66" d="100"/>
        <a:sy n="66" d="100"/>
      </p:scale>
      <p:origin x="0" y="3888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9B57A62-1449-4FE8-B3C4-355AEF0FB2F8}" type="datetimeFigureOut">
              <a:rPr lang="ru-RU" smtClean="0"/>
              <a:pPr/>
              <a:t>14.10.2013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FBAA0D4-D630-4DE2-B143-8DC6350FBD9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BAA0D4-D630-4DE2-B143-8DC6350FBD9F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AFABCF-62CE-417A-BE33-4095C8469D2A}" type="datetimeFigureOut">
              <a:rPr lang="ru-RU" smtClean="0"/>
              <a:pPr/>
              <a:t>14.10.2013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C975D6-CD81-4E72-9A8D-C6969607F8A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AFABCF-62CE-417A-BE33-4095C8469D2A}" type="datetimeFigureOut">
              <a:rPr lang="ru-RU" smtClean="0"/>
              <a:pPr/>
              <a:t>14.10.2013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C975D6-CD81-4E72-9A8D-C6969607F8A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AFABCF-62CE-417A-BE33-4095C8469D2A}" type="datetimeFigureOut">
              <a:rPr lang="ru-RU" smtClean="0"/>
              <a:pPr/>
              <a:t>14.10.2013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C975D6-CD81-4E72-9A8D-C6969607F8A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AFABCF-62CE-417A-BE33-4095C8469D2A}" type="datetimeFigureOut">
              <a:rPr lang="ru-RU" smtClean="0"/>
              <a:pPr/>
              <a:t>14.10.2013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C975D6-CD81-4E72-9A8D-C6969607F8A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AFABCF-62CE-417A-BE33-4095C8469D2A}" type="datetimeFigureOut">
              <a:rPr lang="ru-RU" smtClean="0"/>
              <a:pPr/>
              <a:t>14.10.2013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C975D6-CD81-4E72-9A8D-C6969607F8A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AFABCF-62CE-417A-BE33-4095C8469D2A}" type="datetimeFigureOut">
              <a:rPr lang="ru-RU" smtClean="0"/>
              <a:pPr/>
              <a:t>14.10.2013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C975D6-CD81-4E72-9A8D-C6969607F8A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AFABCF-62CE-417A-BE33-4095C8469D2A}" type="datetimeFigureOut">
              <a:rPr lang="ru-RU" smtClean="0"/>
              <a:pPr/>
              <a:t>14.10.2013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C975D6-CD81-4E72-9A8D-C6969607F8A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AFABCF-62CE-417A-BE33-4095C8469D2A}" type="datetimeFigureOut">
              <a:rPr lang="ru-RU" smtClean="0"/>
              <a:pPr/>
              <a:t>14.10.2013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C975D6-CD81-4E72-9A8D-C6969607F8A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AFABCF-62CE-417A-BE33-4095C8469D2A}" type="datetimeFigureOut">
              <a:rPr lang="ru-RU" smtClean="0"/>
              <a:pPr/>
              <a:t>14.10.2013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C975D6-CD81-4E72-9A8D-C6969607F8A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AFABCF-62CE-417A-BE33-4095C8469D2A}" type="datetimeFigureOut">
              <a:rPr lang="ru-RU" smtClean="0"/>
              <a:pPr/>
              <a:t>14.10.2013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C975D6-CD81-4E72-9A8D-C6969607F8A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AFABCF-62CE-417A-BE33-4095C8469D2A}" type="datetimeFigureOut">
              <a:rPr lang="ru-RU" smtClean="0"/>
              <a:pPr/>
              <a:t>14.10.2013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C975D6-CD81-4E72-9A8D-C6969607F8A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AFABCF-62CE-417A-BE33-4095C8469D2A}" type="datetimeFigureOut">
              <a:rPr lang="ru-RU" smtClean="0"/>
              <a:pPr/>
              <a:t>14.10.2013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C975D6-CD81-4E72-9A8D-C6969607F8A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advClick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slide" Target="slide18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slide" Target="slide19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" Target="slide20.xml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" Target="slide21.xml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" Target="slide22.xml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35.xml"/><Relationship Id="rId13" Type="http://schemas.openxmlformats.org/officeDocument/2006/relationships/slide" Target="slide45.xml"/><Relationship Id="rId18" Type="http://schemas.openxmlformats.org/officeDocument/2006/relationships/slide" Target="slide25.xml"/><Relationship Id="rId26" Type="http://schemas.openxmlformats.org/officeDocument/2006/relationships/slide" Target="slide16.xml"/><Relationship Id="rId3" Type="http://schemas.openxmlformats.org/officeDocument/2006/relationships/slide" Target="slide15.xml"/><Relationship Id="rId21" Type="http://schemas.openxmlformats.org/officeDocument/2006/relationships/slide" Target="slide3.xml"/><Relationship Id="rId7" Type="http://schemas.openxmlformats.org/officeDocument/2006/relationships/slide" Target="slide36.xml"/><Relationship Id="rId12" Type="http://schemas.openxmlformats.org/officeDocument/2006/relationships/slide" Target="slide24.xml"/><Relationship Id="rId17" Type="http://schemas.openxmlformats.org/officeDocument/2006/relationships/slide" Target="slide26.xml"/><Relationship Id="rId25" Type="http://schemas.openxmlformats.org/officeDocument/2006/relationships/slide" Target="slide7.xml"/><Relationship Id="rId2" Type="http://schemas.openxmlformats.org/officeDocument/2006/relationships/notesSlide" Target="../notesSlides/notesSlide1.xml"/><Relationship Id="rId16" Type="http://schemas.openxmlformats.org/officeDocument/2006/relationships/slide" Target="slide23.xml"/><Relationship Id="rId20" Type="http://schemas.openxmlformats.org/officeDocument/2006/relationships/slide" Target="slide33.xml"/><Relationship Id="rId1" Type="http://schemas.openxmlformats.org/officeDocument/2006/relationships/slideLayout" Target="../slideLayouts/slideLayout7.xml"/><Relationship Id="rId6" Type="http://schemas.openxmlformats.org/officeDocument/2006/relationships/slide" Target="slide37.xml"/><Relationship Id="rId11" Type="http://schemas.openxmlformats.org/officeDocument/2006/relationships/slide" Target="slide46.xml"/><Relationship Id="rId24" Type="http://schemas.openxmlformats.org/officeDocument/2006/relationships/slide" Target="slide6.xml"/><Relationship Id="rId5" Type="http://schemas.openxmlformats.org/officeDocument/2006/relationships/slide" Target="slide13.xml"/><Relationship Id="rId15" Type="http://schemas.openxmlformats.org/officeDocument/2006/relationships/slide" Target="slide27.xml"/><Relationship Id="rId23" Type="http://schemas.openxmlformats.org/officeDocument/2006/relationships/slide" Target="slide5.xml"/><Relationship Id="rId28" Type="http://schemas.openxmlformats.org/officeDocument/2006/relationships/image" Target="../media/image2.png"/><Relationship Id="rId10" Type="http://schemas.openxmlformats.org/officeDocument/2006/relationships/slide" Target="slide47.xml"/><Relationship Id="rId19" Type="http://schemas.openxmlformats.org/officeDocument/2006/relationships/slide" Target="slide43.xml"/><Relationship Id="rId4" Type="http://schemas.openxmlformats.org/officeDocument/2006/relationships/slide" Target="slide14.xml"/><Relationship Id="rId9" Type="http://schemas.openxmlformats.org/officeDocument/2006/relationships/slide" Target="slide34.xml"/><Relationship Id="rId14" Type="http://schemas.openxmlformats.org/officeDocument/2006/relationships/slide" Target="slide44.xml"/><Relationship Id="rId22" Type="http://schemas.openxmlformats.org/officeDocument/2006/relationships/slide" Target="slide4.xml"/><Relationship Id="rId27" Type="http://schemas.openxmlformats.org/officeDocument/2006/relationships/slide" Target="slide1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" Target="slide28.xml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" Target="slide29.xml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" Target="slide30.xml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" Target="slide31.xml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slide" Target="slide32.xml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slide" Target="slide38.xml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slide" Target="slide39.xml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slide" Target="slide40.xml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slide" Target="slide41.xml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slide" Target="slide42.xml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9.xml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4" Type="http://schemas.openxmlformats.org/officeDocument/2006/relationships/slide" Target="slide48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Relationship Id="rId4" Type="http://schemas.openxmlformats.org/officeDocument/2006/relationships/slide" Target="slide49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Relationship Id="rId4" Type="http://schemas.openxmlformats.org/officeDocument/2006/relationships/slide" Target="slide50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Relationship Id="rId4" Type="http://schemas.openxmlformats.org/officeDocument/2006/relationships/slide" Target="slide51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Relationship Id="rId4" Type="http://schemas.openxmlformats.org/officeDocument/2006/relationships/slide" Target="slide5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slide" Target="slide10.xml"/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11.xml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12.xml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backgrounds_00039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043608" y="188641"/>
            <a:ext cx="6840760" cy="2592288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Deflate">
              <a:avLst/>
            </a:prstTxWarp>
            <a:spAutoFit/>
          </a:bodyPr>
          <a:lstStyle/>
          <a:p>
            <a:pPr algn="ctr"/>
            <a:r>
              <a:rPr lang="ru-RU" sz="54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</a:rPr>
              <a:t>Игра</a:t>
            </a:r>
          </a:p>
          <a:p>
            <a:pPr algn="ctr"/>
            <a:r>
              <a:rPr lang="ru-RU" sz="54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effectLst/>
              </a:rPr>
              <a:t>100:1</a:t>
            </a:r>
            <a:endParaRPr lang="ru-RU" sz="54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effectLst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619672" y="3212976"/>
            <a:ext cx="568863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0" b="1" dirty="0" smtClean="0">
                <a:solidFill>
                  <a:schemeClr val="tx2">
                    <a:lumMod val="75000"/>
                  </a:schemeClr>
                </a:solidFill>
              </a:rPr>
              <a:t>Литература</a:t>
            </a:r>
            <a:endParaRPr lang="ru-RU" sz="80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" name="Скругленный прямоугольник 6">
            <a:hlinkClick r:id="" action="ppaction://hlinkshowjump?jump=nextslide"/>
          </p:cNvPr>
          <p:cNvSpPr/>
          <p:nvPr/>
        </p:nvSpPr>
        <p:spPr>
          <a:xfrm>
            <a:off x="6715140" y="6215082"/>
            <a:ext cx="2071702" cy="500066"/>
          </a:xfrm>
          <a:prstGeom prst="roundRect">
            <a:avLst/>
          </a:prstGeom>
          <a:gradFill flip="none" rotWithShape="1">
            <a:gsLst>
              <a:gs pos="41000">
                <a:srgbClr val="B90797"/>
              </a:gs>
              <a:gs pos="71000">
                <a:srgbClr val="FFFF00"/>
              </a:gs>
              <a:gs pos="100000">
                <a:schemeClr val="tx2">
                  <a:lumMod val="60000"/>
                  <a:lumOff val="40000"/>
                </a:schemeClr>
              </a:gs>
              <a:gs pos="89999">
                <a:srgbClr val="FF0000"/>
              </a:gs>
              <a:gs pos="100000">
                <a:srgbClr val="FF8200"/>
              </a:gs>
            </a:gsLst>
            <a:path path="shape">
              <a:fillToRect l="50000" t="50000" r="50000" b="50000"/>
            </a:path>
            <a:tileRect/>
          </a:gradFill>
          <a:ln>
            <a:solidFill>
              <a:srgbClr val="B9079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bg1"/>
                </a:solidFill>
              </a:rPr>
              <a:t>начать</a:t>
            </a:r>
            <a:endParaRPr lang="ru-RU" sz="3200" b="1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143240" y="2786058"/>
            <a:ext cx="271464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/>
              <a:t>9 класс</a:t>
            </a:r>
            <a:endParaRPr lang="ru-RU" sz="4400" b="1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r:embed="rId2" cstate="print"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0" y="0"/>
            <a:ext cx="9144000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ru-RU" sz="3200" b="1" dirty="0" smtClean="0">
                <a:solidFill>
                  <a:schemeClr val="accent4">
                    <a:lumMod val="75000"/>
                  </a:schemeClr>
                </a:solidFill>
              </a:rPr>
              <a:t>« Я связь миров повсюду сущих,</a:t>
            </a:r>
            <a:br>
              <a:rPr lang="ru-RU" sz="3200" b="1" dirty="0" smtClean="0">
                <a:solidFill>
                  <a:schemeClr val="accent4">
                    <a:lumMod val="75000"/>
                  </a:schemeClr>
                </a:solidFill>
              </a:rPr>
            </a:br>
            <a:r>
              <a:rPr lang="ru-RU" sz="3200" b="1" dirty="0" smtClean="0">
                <a:solidFill>
                  <a:schemeClr val="accent4">
                    <a:lumMod val="75000"/>
                  </a:schemeClr>
                </a:solidFill>
              </a:rPr>
              <a:t>       Я крайняя степень вещества,</a:t>
            </a:r>
            <a:br>
              <a:rPr lang="ru-RU" sz="3200" b="1" dirty="0" smtClean="0">
                <a:solidFill>
                  <a:schemeClr val="accent4">
                    <a:lumMod val="75000"/>
                  </a:schemeClr>
                </a:solidFill>
              </a:rPr>
            </a:br>
            <a:r>
              <a:rPr lang="ru-RU" sz="3200" b="1" dirty="0" smtClean="0">
                <a:solidFill>
                  <a:schemeClr val="accent4">
                    <a:lumMod val="75000"/>
                  </a:schemeClr>
                </a:solidFill>
              </a:rPr>
              <a:t>       Я средоточие живущих,</a:t>
            </a:r>
            <a:br>
              <a:rPr lang="ru-RU" sz="3200" b="1" dirty="0" smtClean="0">
                <a:solidFill>
                  <a:schemeClr val="accent4">
                    <a:lumMod val="75000"/>
                  </a:schemeClr>
                </a:solidFill>
              </a:rPr>
            </a:br>
            <a:r>
              <a:rPr lang="ru-RU" sz="3200" b="1" dirty="0" smtClean="0">
                <a:solidFill>
                  <a:schemeClr val="accent4">
                    <a:lumMod val="75000"/>
                  </a:schemeClr>
                </a:solidFill>
              </a:rPr>
              <a:t>       Черта </a:t>
            </a:r>
            <a:r>
              <a:rPr lang="ru-RU" sz="3200" b="1" dirty="0" err="1" smtClean="0">
                <a:solidFill>
                  <a:schemeClr val="accent4">
                    <a:lumMod val="75000"/>
                  </a:schemeClr>
                </a:solidFill>
              </a:rPr>
              <a:t>начальна</a:t>
            </a:r>
            <a:r>
              <a:rPr lang="ru-RU" sz="3200" b="1" dirty="0" smtClean="0">
                <a:solidFill>
                  <a:schemeClr val="accent4">
                    <a:lumMod val="75000"/>
                  </a:schemeClr>
                </a:solidFill>
              </a:rPr>
              <a:t> Божества,</a:t>
            </a:r>
            <a:br>
              <a:rPr lang="ru-RU" sz="3200" b="1" dirty="0" smtClean="0">
                <a:solidFill>
                  <a:schemeClr val="accent4">
                    <a:lumMod val="75000"/>
                  </a:schemeClr>
                </a:solidFill>
              </a:rPr>
            </a:br>
            <a:r>
              <a:rPr lang="ru-RU" sz="3200" b="1" dirty="0" smtClean="0">
                <a:solidFill>
                  <a:schemeClr val="accent4">
                    <a:lumMod val="75000"/>
                  </a:schemeClr>
                </a:solidFill>
              </a:rPr>
              <a:t>       Я телом в прахе истлеваю,</a:t>
            </a:r>
            <a:br>
              <a:rPr lang="ru-RU" sz="3200" b="1" dirty="0" smtClean="0">
                <a:solidFill>
                  <a:schemeClr val="accent4">
                    <a:lumMod val="75000"/>
                  </a:schemeClr>
                </a:solidFill>
              </a:rPr>
            </a:br>
            <a:r>
              <a:rPr lang="ru-RU" sz="3200" b="1" dirty="0" smtClean="0">
                <a:solidFill>
                  <a:schemeClr val="accent4">
                    <a:lumMod val="75000"/>
                  </a:schemeClr>
                </a:solidFill>
              </a:rPr>
              <a:t>       Умом громам повелеваю,</a:t>
            </a:r>
            <a:br>
              <a:rPr lang="ru-RU" sz="3200" b="1" dirty="0" smtClean="0">
                <a:solidFill>
                  <a:schemeClr val="accent4">
                    <a:lumMod val="75000"/>
                  </a:schemeClr>
                </a:solidFill>
              </a:rPr>
            </a:br>
            <a:r>
              <a:rPr lang="ru-RU" sz="3200" b="1" dirty="0" smtClean="0">
                <a:solidFill>
                  <a:schemeClr val="accent4">
                    <a:lumMod val="75000"/>
                  </a:schemeClr>
                </a:solidFill>
              </a:rPr>
              <a:t>        Я царь – я раб – я червь – я бог!»</a:t>
            </a:r>
            <a:r>
              <a:rPr lang="ru-RU" b="1" dirty="0" smtClean="0">
                <a:solidFill>
                  <a:srgbClr val="FF0000"/>
                </a:solidFill>
              </a:rPr>
              <a:t/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sz="4400" b="1" dirty="0" smtClean="0">
                <a:solidFill>
                  <a:srgbClr val="C00000"/>
                </a:solidFill>
              </a:rPr>
              <a:t>Название стихотворного жанра.</a:t>
            </a:r>
            <a:r>
              <a:rPr lang="ru-RU" sz="3200" b="1" dirty="0" smtClean="0">
                <a:solidFill>
                  <a:srgbClr val="00B0F0"/>
                </a:solidFill>
              </a:rPr>
              <a:t/>
            </a:r>
            <a:br>
              <a:rPr lang="ru-RU" sz="3200" b="1" dirty="0" smtClean="0">
                <a:solidFill>
                  <a:srgbClr val="00B0F0"/>
                </a:solidFill>
              </a:rPr>
            </a:br>
            <a:endParaRPr lang="ru-RU" sz="3200" b="1" dirty="0">
              <a:solidFill>
                <a:srgbClr val="00B0F0"/>
              </a:solidFill>
            </a:endParaRPr>
          </a:p>
        </p:txBody>
      </p:sp>
      <p:sp>
        <p:nvSpPr>
          <p:cNvPr id="3" name="Стрелка вниз 2"/>
          <p:cNvSpPr/>
          <p:nvPr/>
        </p:nvSpPr>
        <p:spPr>
          <a:xfrm>
            <a:off x="3571868" y="4000504"/>
            <a:ext cx="1071570" cy="1357322"/>
          </a:xfrm>
          <a:prstGeom prst="downArrow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3357554" y="5500702"/>
            <a:ext cx="1648015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6600" b="1" dirty="0" smtClean="0">
                <a:solidFill>
                  <a:srgbClr val="00B0F0"/>
                </a:solidFill>
              </a:rPr>
              <a:t>Ода</a:t>
            </a:r>
            <a:endParaRPr lang="ru-RU" sz="6600" b="1" dirty="0">
              <a:solidFill>
                <a:srgbClr val="00B0F0"/>
              </a:solidFill>
            </a:endParaRPr>
          </a:p>
        </p:txBody>
      </p:sp>
      <p:sp>
        <p:nvSpPr>
          <p:cNvPr id="7" name="Прямоугольник 6">
            <a:hlinkClick r:id="rId3" action="ppaction://hlinksldjump"/>
          </p:cNvPr>
          <p:cNvSpPr/>
          <p:nvPr/>
        </p:nvSpPr>
        <p:spPr>
          <a:xfrm>
            <a:off x="285720" y="6215082"/>
            <a:ext cx="2214578" cy="428628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главная</a:t>
            </a:r>
            <a:endParaRPr lang="ru-RU" sz="3200" b="1" dirty="0">
              <a:solidFill>
                <a:srgbClr val="FF0000"/>
              </a:solidFill>
            </a:endParaRPr>
          </a:p>
        </p:txBody>
      </p:sp>
      <p:pic>
        <p:nvPicPr>
          <p:cNvPr id="8" name="Рисунок 7" descr="ми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929322" y="214290"/>
            <a:ext cx="3214678" cy="2590805"/>
          </a:xfrm>
          <a:prstGeom prst="rect">
            <a:avLst/>
          </a:prstGeom>
          <a:scene3d>
            <a:camera prst="perspectiveContrastingLeftFacing"/>
            <a:lightRig rig="threePt" dir="t"/>
          </a:scene3d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>
                                      <p:cBhvr override="childStyle">
                                        <p:cTn id="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r:embed="rId2" cstate="print"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extBox 1"/>
          <p:cNvSpPr txBox="1"/>
          <p:nvPr/>
        </p:nvSpPr>
        <p:spPr>
          <a:xfrm>
            <a:off x="1000100" y="571480"/>
            <a:ext cx="6929486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</a:t>
            </a:r>
            <a:r>
              <a:rPr lang="ru-RU" sz="4000" b="1" dirty="0" smtClean="0">
                <a:solidFill>
                  <a:srgbClr val="C00000"/>
                </a:solidFill>
              </a:rPr>
              <a:t>Писатель, о котором Екатерина II сказала: «Бунтовщик, хуже Пугачева!»</a:t>
            </a:r>
          </a:p>
          <a:p>
            <a:endParaRPr lang="ru-RU" dirty="0"/>
          </a:p>
        </p:txBody>
      </p:sp>
      <p:sp>
        <p:nvSpPr>
          <p:cNvPr id="3" name="Стрелка вниз 2"/>
          <p:cNvSpPr/>
          <p:nvPr/>
        </p:nvSpPr>
        <p:spPr>
          <a:xfrm>
            <a:off x="3786182" y="2643182"/>
            <a:ext cx="1071570" cy="1357322"/>
          </a:xfrm>
          <a:prstGeom prst="downArrow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2643174" y="4500570"/>
            <a:ext cx="442915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b="1" dirty="0" smtClean="0">
                <a:solidFill>
                  <a:srgbClr val="00B0F0"/>
                </a:solidFill>
              </a:rPr>
              <a:t>Радищев</a:t>
            </a:r>
            <a:endParaRPr lang="ru-RU" sz="6600" b="1" dirty="0">
              <a:solidFill>
                <a:srgbClr val="00B0F0"/>
              </a:solidFill>
            </a:endParaRPr>
          </a:p>
        </p:txBody>
      </p:sp>
      <p:sp>
        <p:nvSpPr>
          <p:cNvPr id="8" name="Прямоугольник 7">
            <a:hlinkClick r:id="rId3" action="ppaction://hlinksldjump"/>
          </p:cNvPr>
          <p:cNvSpPr/>
          <p:nvPr/>
        </p:nvSpPr>
        <p:spPr>
          <a:xfrm>
            <a:off x="285720" y="6215082"/>
            <a:ext cx="2214578" cy="428628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главная</a:t>
            </a:r>
            <a:endParaRPr lang="ru-RU" sz="3200" b="1" dirty="0">
              <a:solidFill>
                <a:srgbClr val="FF0000"/>
              </a:solidFill>
            </a:endParaRPr>
          </a:p>
        </p:txBody>
      </p:sp>
      <p:pic>
        <p:nvPicPr>
          <p:cNvPr id="9" name="Рисунок 8" descr="09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357818" y="2500306"/>
            <a:ext cx="3409956" cy="2286016"/>
          </a:xfrm>
          <a:prstGeom prst="rect">
            <a:avLst/>
          </a:prstGeom>
          <a:scene3d>
            <a:camera prst="perspectiveHeroicExtremeLeftFacing"/>
            <a:lightRig rig="threePt" dir="t"/>
          </a:scene3d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>
                                      <p:cBhvr override="childStyle">
                                        <p:cTn id="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r:embed="rId2" cstate="print"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Стрелка вниз 1"/>
          <p:cNvSpPr/>
          <p:nvPr/>
        </p:nvSpPr>
        <p:spPr>
          <a:xfrm>
            <a:off x="3786182" y="2643182"/>
            <a:ext cx="1071570" cy="1357322"/>
          </a:xfrm>
          <a:prstGeom prst="downArrow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1500166" y="571480"/>
            <a:ext cx="7215238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rgbClr val="C00000"/>
                </a:solidFill>
              </a:rPr>
              <a:t>« И крестьянки (?) умеют» Н.М. Карамзин.</a:t>
            </a:r>
          </a:p>
          <a:p>
            <a:endParaRPr lang="ru-RU" sz="4400" dirty="0">
              <a:solidFill>
                <a:srgbClr val="C0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643042" y="4643446"/>
            <a:ext cx="557216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600" b="1" dirty="0" smtClean="0">
                <a:solidFill>
                  <a:srgbClr val="00B0F0"/>
                </a:solidFill>
              </a:rPr>
              <a:t>Любить</a:t>
            </a:r>
            <a:endParaRPr lang="ru-RU" sz="6600" b="1" dirty="0">
              <a:solidFill>
                <a:srgbClr val="00B0F0"/>
              </a:solidFill>
            </a:endParaRPr>
          </a:p>
        </p:txBody>
      </p:sp>
      <p:sp>
        <p:nvSpPr>
          <p:cNvPr id="7" name="Прямоугольник 6">
            <a:hlinkClick r:id="rId3" action="ppaction://hlinksldjump"/>
          </p:cNvPr>
          <p:cNvSpPr/>
          <p:nvPr/>
        </p:nvSpPr>
        <p:spPr>
          <a:xfrm>
            <a:off x="285720" y="6215082"/>
            <a:ext cx="2214578" cy="428628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главная</a:t>
            </a:r>
            <a:endParaRPr lang="ru-RU" sz="3200" b="1" dirty="0">
              <a:solidFill>
                <a:srgbClr val="FF0000"/>
              </a:solidFill>
            </a:endParaRPr>
          </a:p>
        </p:txBody>
      </p:sp>
      <p:pic>
        <p:nvPicPr>
          <p:cNvPr id="8" name="Рисунок 7" descr="пр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14282" y="2357430"/>
            <a:ext cx="2928958" cy="2786082"/>
          </a:xfrm>
          <a:prstGeom prst="rect">
            <a:avLst/>
          </a:prstGeom>
          <a:scene3d>
            <a:camera prst="perspectiveContrastingRightFacing"/>
            <a:lightRig rig="threePt" dir="t"/>
          </a:scene3d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>
                                      <p:cBhvr override="childStyle">
                                        <p:cTn id="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accent2">
                  <a:lumMod val="20000"/>
                  <a:lumOff val="80000"/>
                  <a:shade val="30000"/>
                  <a:satMod val="115000"/>
                </a:schemeClr>
              </a:gs>
              <a:gs pos="50000">
                <a:schemeClr val="accent2">
                  <a:lumMod val="20000"/>
                  <a:lumOff val="80000"/>
                  <a:shade val="67500"/>
                  <a:satMod val="115000"/>
                </a:schemeClr>
              </a:gs>
              <a:gs pos="100000">
                <a:schemeClr val="accent2">
                  <a:lumMod val="20000"/>
                  <a:lumOff val="80000"/>
                  <a:shade val="100000"/>
                  <a:satMod val="115000"/>
                </a:schemeClr>
              </a:gs>
            </a:gsLst>
            <a:lin ang="54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extBox 1"/>
          <p:cNvSpPr txBox="1"/>
          <p:nvPr/>
        </p:nvSpPr>
        <p:spPr>
          <a:xfrm>
            <a:off x="571472" y="2714620"/>
            <a:ext cx="7786742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chemeClr val="accent4">
                    <a:lumMod val="75000"/>
                  </a:schemeClr>
                </a:solidFill>
              </a:rPr>
              <a:t>«Я как (?), рожденный и выросший на палубе разбойничьего брига: его душа сжилась с бурями и битвами». </a:t>
            </a:r>
            <a:r>
              <a:rPr lang="ru-RU" sz="4400" b="1" dirty="0" smtClean="0"/>
              <a:t>(Печорин)</a:t>
            </a:r>
            <a:endParaRPr lang="ru-RU" sz="4400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85720" y="214290"/>
            <a:ext cx="8501122" cy="34163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5400" b="1" dirty="0" smtClean="0">
                <a:solidFill>
                  <a:srgbClr val="C00000"/>
                </a:solidFill>
              </a:rPr>
              <a:t>Произведение М. Ю. Лермонтова</a:t>
            </a:r>
          </a:p>
          <a:p>
            <a:r>
              <a:rPr lang="ru-RU" sz="5400" b="1" dirty="0" smtClean="0">
                <a:solidFill>
                  <a:srgbClr val="C00000"/>
                </a:solidFill>
              </a:rPr>
              <a:t>Герой нашего времени</a:t>
            </a:r>
          </a:p>
          <a:p>
            <a:pPr algn="ctr"/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Прямоугольник 3">
            <a:hlinkClick r:id="rId2" action="ppaction://hlinksldjump"/>
          </p:cNvPr>
          <p:cNvSpPr/>
          <p:nvPr/>
        </p:nvSpPr>
        <p:spPr>
          <a:xfrm>
            <a:off x="6143636" y="6215082"/>
            <a:ext cx="2214578" cy="428628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Правильный ответ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5" name="Прямоугольник 4">
            <a:hlinkClick r:id="rId3" action="ppaction://hlinksldjump"/>
          </p:cNvPr>
          <p:cNvSpPr/>
          <p:nvPr/>
        </p:nvSpPr>
        <p:spPr>
          <a:xfrm>
            <a:off x="285720" y="6215082"/>
            <a:ext cx="2214578" cy="428628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главная</a:t>
            </a:r>
            <a:endParaRPr lang="ru-RU" sz="32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accent2">
                  <a:lumMod val="20000"/>
                  <a:lumOff val="80000"/>
                  <a:shade val="30000"/>
                  <a:satMod val="115000"/>
                </a:schemeClr>
              </a:gs>
              <a:gs pos="50000">
                <a:schemeClr val="accent2">
                  <a:lumMod val="20000"/>
                  <a:lumOff val="80000"/>
                  <a:shade val="67500"/>
                  <a:satMod val="115000"/>
                </a:schemeClr>
              </a:gs>
              <a:gs pos="100000">
                <a:schemeClr val="accent2">
                  <a:lumMod val="20000"/>
                  <a:lumOff val="80000"/>
                  <a:shade val="100000"/>
                  <a:satMod val="115000"/>
                </a:schemeClr>
              </a:gs>
            </a:gsLst>
            <a:lin ang="54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357158" y="2643182"/>
            <a:ext cx="8358246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chemeClr val="accent4">
                    <a:lumMod val="75000"/>
                  </a:schemeClr>
                </a:solidFill>
              </a:rPr>
              <a:t>«С тех пор как поэты пишут, и женщины их читают (за что им глубочайшая благодарность), их столько раз называли (?), что они на самом деле, в простоте душевной, поверили этому комплименту».</a:t>
            </a:r>
          </a:p>
          <a:p>
            <a:endParaRPr lang="ru-RU" dirty="0"/>
          </a:p>
        </p:txBody>
      </p:sp>
      <p:sp>
        <p:nvSpPr>
          <p:cNvPr id="4" name="Прямоугольник 3">
            <a:hlinkClick r:id="rId2" action="ppaction://hlinksldjump"/>
          </p:cNvPr>
          <p:cNvSpPr/>
          <p:nvPr/>
        </p:nvSpPr>
        <p:spPr>
          <a:xfrm>
            <a:off x="6143636" y="6215082"/>
            <a:ext cx="2214578" cy="428628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Правильный ответ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5" name="Прямоугольник 4">
            <a:hlinkClick r:id="rId3" action="ppaction://hlinksldjump"/>
          </p:cNvPr>
          <p:cNvSpPr/>
          <p:nvPr/>
        </p:nvSpPr>
        <p:spPr>
          <a:xfrm>
            <a:off x="285720" y="6215082"/>
            <a:ext cx="2214578" cy="428628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главная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85720" y="214290"/>
            <a:ext cx="8501122" cy="34163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5400" b="1" dirty="0" smtClean="0">
                <a:solidFill>
                  <a:srgbClr val="C00000"/>
                </a:solidFill>
              </a:rPr>
              <a:t>Произведение М. Ю. Лермонтова</a:t>
            </a:r>
          </a:p>
          <a:p>
            <a:r>
              <a:rPr lang="ru-RU" sz="5400" b="1" dirty="0" smtClean="0">
                <a:solidFill>
                  <a:srgbClr val="C00000"/>
                </a:solidFill>
              </a:rPr>
              <a:t>Герой нашего времени</a:t>
            </a:r>
          </a:p>
          <a:p>
            <a:pPr algn="ctr"/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accent2">
                  <a:lumMod val="20000"/>
                  <a:lumOff val="80000"/>
                  <a:shade val="30000"/>
                  <a:satMod val="115000"/>
                </a:schemeClr>
              </a:gs>
              <a:gs pos="50000">
                <a:schemeClr val="accent2">
                  <a:lumMod val="20000"/>
                  <a:lumOff val="80000"/>
                  <a:shade val="67500"/>
                  <a:satMod val="115000"/>
                </a:schemeClr>
              </a:gs>
              <a:gs pos="100000">
                <a:schemeClr val="accent2">
                  <a:lumMod val="20000"/>
                  <a:lumOff val="80000"/>
                  <a:shade val="100000"/>
                  <a:satMod val="115000"/>
                </a:schemeClr>
              </a:gs>
            </a:gsLst>
            <a:lin ang="54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714348" y="2643182"/>
            <a:ext cx="714380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chemeClr val="accent4">
                    <a:lumMod val="75000"/>
                  </a:schemeClr>
                </a:solidFill>
              </a:rPr>
              <a:t>« А уж ловок-то, ловок-то был, как бес! Бешмет всегда изорванный, в заплатках, а оружие в серебре. А лошадь его славилась в целой  </a:t>
            </a:r>
            <a:r>
              <a:rPr lang="ru-RU" sz="3600" b="1" dirty="0" err="1" smtClean="0">
                <a:solidFill>
                  <a:schemeClr val="accent4">
                    <a:lumMod val="75000"/>
                  </a:schemeClr>
                </a:solidFill>
              </a:rPr>
              <a:t>Кабарде</a:t>
            </a:r>
            <a:r>
              <a:rPr lang="ru-RU" sz="3600" b="1" dirty="0" smtClean="0">
                <a:solidFill>
                  <a:schemeClr val="accent4">
                    <a:lumMod val="75000"/>
                  </a:schemeClr>
                </a:solidFill>
              </a:rPr>
              <a:t>…». Имя героя?</a:t>
            </a:r>
          </a:p>
          <a:p>
            <a:endParaRPr lang="ru-RU" dirty="0"/>
          </a:p>
        </p:txBody>
      </p:sp>
      <p:sp>
        <p:nvSpPr>
          <p:cNvPr id="4" name="Прямоугольник 3">
            <a:hlinkClick r:id="rId2" action="ppaction://hlinksldjump"/>
          </p:cNvPr>
          <p:cNvSpPr/>
          <p:nvPr/>
        </p:nvSpPr>
        <p:spPr>
          <a:xfrm>
            <a:off x="285720" y="6215082"/>
            <a:ext cx="2214578" cy="428628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главная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5" name="Прямоугольник 4">
            <a:hlinkClick r:id="rId3" action="ppaction://hlinksldjump"/>
          </p:cNvPr>
          <p:cNvSpPr/>
          <p:nvPr/>
        </p:nvSpPr>
        <p:spPr>
          <a:xfrm>
            <a:off x="6143636" y="6215082"/>
            <a:ext cx="2214578" cy="428628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Правильный ответ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85720" y="214290"/>
            <a:ext cx="8501122" cy="34163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5400" b="1" dirty="0" smtClean="0">
                <a:solidFill>
                  <a:srgbClr val="C00000"/>
                </a:solidFill>
              </a:rPr>
              <a:t>Произведение М. Ю. Лермонтова</a:t>
            </a:r>
          </a:p>
          <a:p>
            <a:r>
              <a:rPr lang="ru-RU" sz="5400" b="1" dirty="0" smtClean="0">
                <a:solidFill>
                  <a:srgbClr val="C00000"/>
                </a:solidFill>
              </a:rPr>
              <a:t>Герой нашего времени</a:t>
            </a:r>
          </a:p>
          <a:p>
            <a:pPr algn="ctr"/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accent2">
                  <a:lumMod val="20000"/>
                  <a:lumOff val="80000"/>
                  <a:shade val="30000"/>
                  <a:satMod val="115000"/>
                </a:schemeClr>
              </a:gs>
              <a:gs pos="50000">
                <a:schemeClr val="accent2">
                  <a:lumMod val="20000"/>
                  <a:lumOff val="80000"/>
                  <a:shade val="67500"/>
                  <a:satMod val="115000"/>
                </a:schemeClr>
              </a:gs>
              <a:gs pos="100000">
                <a:schemeClr val="accent2">
                  <a:lumMod val="20000"/>
                  <a:lumOff val="80000"/>
                  <a:shade val="100000"/>
                  <a:satMod val="115000"/>
                </a:schemeClr>
              </a:gs>
            </a:gsLst>
            <a:lin ang="54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285720" y="428604"/>
            <a:ext cx="8501122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4400" b="1" dirty="0" smtClean="0">
              <a:solidFill>
                <a:srgbClr val="FF0000"/>
              </a:solidFill>
            </a:endParaRPr>
          </a:p>
          <a:p>
            <a:pPr algn="ctr"/>
            <a:endParaRPr lang="ru-RU" sz="4400" b="1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57224" y="3643314"/>
            <a:ext cx="66437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7030A0"/>
                </a:solidFill>
              </a:rPr>
              <a:t>Имя лошади Казбича?</a:t>
            </a:r>
            <a:endParaRPr lang="ru-RU" sz="3600" b="1" dirty="0">
              <a:solidFill>
                <a:srgbClr val="7030A0"/>
              </a:solidFill>
            </a:endParaRPr>
          </a:p>
        </p:txBody>
      </p:sp>
      <p:sp>
        <p:nvSpPr>
          <p:cNvPr id="4" name="Прямоугольник 3">
            <a:hlinkClick r:id="rId2" action="ppaction://hlinksldjump"/>
          </p:cNvPr>
          <p:cNvSpPr/>
          <p:nvPr/>
        </p:nvSpPr>
        <p:spPr>
          <a:xfrm>
            <a:off x="285720" y="6215082"/>
            <a:ext cx="2214578" cy="428628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главная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5" name="Прямоугольник 4">
            <a:hlinkClick r:id="rId3" action="ppaction://hlinksldjump"/>
          </p:cNvPr>
          <p:cNvSpPr/>
          <p:nvPr/>
        </p:nvSpPr>
        <p:spPr>
          <a:xfrm>
            <a:off x="6143636" y="6215082"/>
            <a:ext cx="2214578" cy="428628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Правильный ответ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85720" y="214290"/>
            <a:ext cx="8501122" cy="34163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5400" b="1" dirty="0" smtClean="0">
                <a:solidFill>
                  <a:srgbClr val="C00000"/>
                </a:solidFill>
              </a:rPr>
              <a:t>Произведение М. Ю. Лермонтова</a:t>
            </a:r>
          </a:p>
          <a:p>
            <a:r>
              <a:rPr lang="ru-RU" sz="5400" b="1" dirty="0" smtClean="0">
                <a:solidFill>
                  <a:srgbClr val="C00000"/>
                </a:solidFill>
              </a:rPr>
              <a:t>Герой нашего времени</a:t>
            </a:r>
          </a:p>
          <a:p>
            <a:pPr algn="ctr"/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accent2">
                  <a:lumMod val="20000"/>
                  <a:lumOff val="80000"/>
                  <a:shade val="30000"/>
                  <a:satMod val="115000"/>
                </a:schemeClr>
              </a:gs>
              <a:gs pos="50000">
                <a:schemeClr val="accent2">
                  <a:lumMod val="20000"/>
                  <a:lumOff val="80000"/>
                  <a:shade val="67500"/>
                  <a:satMod val="115000"/>
                </a:schemeClr>
              </a:gs>
              <a:gs pos="100000">
                <a:schemeClr val="accent2">
                  <a:lumMod val="20000"/>
                  <a:lumOff val="80000"/>
                  <a:shade val="100000"/>
                  <a:satMod val="115000"/>
                </a:schemeClr>
              </a:gs>
            </a:gsLst>
            <a:lin ang="54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571472" y="2857496"/>
            <a:ext cx="8358246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7030A0"/>
                </a:solidFill>
              </a:rPr>
              <a:t>«Все, что я говорю о них, есть только следствие ума холодных наблюдений</a:t>
            </a:r>
            <a:br>
              <a:rPr lang="ru-RU" sz="3600" b="1" dirty="0" smtClean="0">
                <a:solidFill>
                  <a:srgbClr val="7030A0"/>
                </a:solidFill>
              </a:rPr>
            </a:br>
            <a:r>
              <a:rPr lang="ru-RU" sz="3600" b="1" dirty="0" smtClean="0">
                <a:solidFill>
                  <a:srgbClr val="7030A0"/>
                </a:solidFill>
              </a:rPr>
              <a:t>И сердца горестных замет».</a:t>
            </a:r>
            <a:br>
              <a:rPr lang="ru-RU" sz="3600" b="1" dirty="0" smtClean="0">
                <a:solidFill>
                  <a:srgbClr val="7030A0"/>
                </a:solidFill>
              </a:rPr>
            </a:br>
            <a:r>
              <a:rPr lang="ru-RU" sz="3600" b="1" dirty="0" smtClean="0"/>
              <a:t>Автор стихотворных строк, цитируемых Печориным.</a:t>
            </a:r>
          </a:p>
          <a:p>
            <a:endParaRPr lang="ru-RU" sz="3600" b="1" dirty="0">
              <a:solidFill>
                <a:srgbClr val="7030A0"/>
              </a:solidFill>
            </a:endParaRPr>
          </a:p>
        </p:txBody>
      </p:sp>
      <p:sp>
        <p:nvSpPr>
          <p:cNvPr id="5" name="Прямоугольник 4">
            <a:hlinkClick r:id="rId2" action="ppaction://hlinksldjump"/>
          </p:cNvPr>
          <p:cNvSpPr/>
          <p:nvPr/>
        </p:nvSpPr>
        <p:spPr>
          <a:xfrm>
            <a:off x="285720" y="6215082"/>
            <a:ext cx="2214578" cy="428628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главная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6" name="Прямоугольник 5">
            <a:hlinkClick r:id="rId3" action="ppaction://hlinksldjump"/>
          </p:cNvPr>
          <p:cNvSpPr/>
          <p:nvPr/>
        </p:nvSpPr>
        <p:spPr>
          <a:xfrm>
            <a:off x="6143636" y="6215082"/>
            <a:ext cx="2214578" cy="428628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Правильный ответ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85720" y="214290"/>
            <a:ext cx="8501122" cy="34163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5400" b="1" dirty="0" smtClean="0">
                <a:solidFill>
                  <a:srgbClr val="C00000"/>
                </a:solidFill>
              </a:rPr>
              <a:t>Произведение М. Ю. Лермонтова</a:t>
            </a:r>
          </a:p>
          <a:p>
            <a:r>
              <a:rPr lang="ru-RU" sz="5400" b="1" dirty="0" smtClean="0">
                <a:solidFill>
                  <a:srgbClr val="C00000"/>
                </a:solidFill>
              </a:rPr>
              <a:t>Герой нашего времени</a:t>
            </a:r>
          </a:p>
          <a:p>
            <a:pPr algn="ctr"/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56000">
                <a:schemeClr val="accent6">
                  <a:lumMod val="20000"/>
                  <a:lumOff val="80000"/>
                </a:schemeClr>
              </a:gs>
              <a:gs pos="39000">
                <a:schemeClr val="accent6">
                  <a:lumMod val="60000"/>
                  <a:lumOff val="40000"/>
                </a:schemeClr>
              </a:gs>
              <a:gs pos="16000">
                <a:schemeClr val="accent6">
                  <a:lumMod val="75000"/>
                  <a:alpha val="78000"/>
                </a:schemeClr>
              </a:gs>
            </a:gsLst>
            <a:lin ang="27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0" y="500042"/>
            <a:ext cx="864396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solidFill>
                  <a:srgbClr val="0070C0"/>
                </a:solidFill>
              </a:rPr>
              <a:t>«Я как (?), рожденный и выросший на палубе разбойничьего брига: его душа сжилась с бурями и битвами».</a:t>
            </a:r>
            <a:r>
              <a:rPr lang="ru-RU" b="1" dirty="0" smtClean="0">
                <a:solidFill>
                  <a:schemeClr val="accent4">
                    <a:lumMod val="75000"/>
                  </a:schemeClr>
                </a:solidFill>
              </a:rPr>
              <a:t>      </a:t>
            </a:r>
            <a:r>
              <a:rPr lang="ru-RU" sz="3600" b="1" dirty="0" smtClean="0"/>
              <a:t>(Печорин)</a:t>
            </a:r>
            <a:endParaRPr lang="ru-RU" sz="3600" b="1" dirty="0"/>
          </a:p>
        </p:txBody>
      </p:sp>
      <p:sp>
        <p:nvSpPr>
          <p:cNvPr id="3" name="Стрелка вниз 2"/>
          <p:cNvSpPr/>
          <p:nvPr/>
        </p:nvSpPr>
        <p:spPr>
          <a:xfrm>
            <a:off x="3714744" y="2500306"/>
            <a:ext cx="1071570" cy="1357322"/>
          </a:xfrm>
          <a:prstGeom prst="downArrow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2643174" y="4357694"/>
            <a:ext cx="328614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</a:rPr>
              <a:t>Матрос</a:t>
            </a:r>
            <a:endParaRPr lang="ru-RU" sz="4400" b="1" dirty="0">
              <a:solidFill>
                <a:srgbClr val="FF0000"/>
              </a:solidFill>
            </a:endParaRPr>
          </a:p>
        </p:txBody>
      </p:sp>
      <p:sp>
        <p:nvSpPr>
          <p:cNvPr id="5" name="Прямоугольник 4">
            <a:hlinkClick r:id="rId2" action="ppaction://hlinksldjump"/>
          </p:cNvPr>
          <p:cNvSpPr/>
          <p:nvPr/>
        </p:nvSpPr>
        <p:spPr>
          <a:xfrm>
            <a:off x="285720" y="6215082"/>
            <a:ext cx="2214578" cy="428628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главная</a:t>
            </a:r>
            <a:endParaRPr lang="ru-RU" sz="3200" b="1" dirty="0">
              <a:solidFill>
                <a:srgbClr val="FF0000"/>
              </a:solidFill>
            </a:endParaRPr>
          </a:p>
        </p:txBody>
      </p:sp>
      <p:pic>
        <p:nvPicPr>
          <p:cNvPr id="6" name="Рисунок 5" descr="Герой нашего времени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15074" y="2857496"/>
            <a:ext cx="1973966" cy="2928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>
                                      <p:cBhvr override="childStyle">
                                        <p:cTn id="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56000">
                <a:schemeClr val="accent6">
                  <a:lumMod val="20000"/>
                  <a:lumOff val="80000"/>
                </a:schemeClr>
              </a:gs>
              <a:gs pos="39000">
                <a:schemeClr val="accent6">
                  <a:lumMod val="60000"/>
                  <a:lumOff val="40000"/>
                </a:schemeClr>
              </a:gs>
              <a:gs pos="16000">
                <a:schemeClr val="accent6">
                  <a:lumMod val="75000"/>
                  <a:alpha val="78000"/>
                </a:schemeClr>
              </a:gs>
            </a:gsLst>
            <a:lin ang="27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0" y="0"/>
            <a:ext cx="8786842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solidFill>
                  <a:srgbClr val="0070C0"/>
                </a:solidFill>
              </a:rPr>
              <a:t>«С тех пор как поэты пишут, и женщины их читают (за что им глубочайшая благодарность), их столько раз называли (?), что они на самом деле, в простоте душевной, поверили этому комплименту».</a:t>
            </a:r>
          </a:p>
        </p:txBody>
      </p:sp>
      <p:sp>
        <p:nvSpPr>
          <p:cNvPr id="3" name="Стрелка вниз 2"/>
          <p:cNvSpPr/>
          <p:nvPr/>
        </p:nvSpPr>
        <p:spPr>
          <a:xfrm>
            <a:off x="3500430" y="3429000"/>
            <a:ext cx="1071570" cy="1357322"/>
          </a:xfrm>
          <a:prstGeom prst="downArrow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2571736" y="5214950"/>
            <a:ext cx="3214710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4400" b="1" dirty="0" smtClean="0">
                <a:solidFill>
                  <a:srgbClr val="FF0000"/>
                </a:solidFill>
              </a:rPr>
              <a:t>Ангелами</a:t>
            </a:r>
          </a:p>
          <a:p>
            <a:endParaRPr lang="ru-RU" dirty="0"/>
          </a:p>
        </p:txBody>
      </p:sp>
      <p:sp>
        <p:nvSpPr>
          <p:cNvPr id="5" name="Прямоугольник 4">
            <a:hlinkClick r:id="rId2" action="ppaction://hlinksldjump"/>
          </p:cNvPr>
          <p:cNvSpPr/>
          <p:nvPr/>
        </p:nvSpPr>
        <p:spPr>
          <a:xfrm>
            <a:off x="285720" y="6215082"/>
            <a:ext cx="2214578" cy="428628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главная</a:t>
            </a:r>
            <a:endParaRPr lang="ru-RU" sz="3200" b="1" dirty="0">
              <a:solidFill>
                <a:srgbClr val="FF0000"/>
              </a:solidFill>
            </a:endParaRPr>
          </a:p>
        </p:txBody>
      </p:sp>
      <p:pic>
        <p:nvPicPr>
          <p:cNvPr id="6" name="Рисунок 5" descr="image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857884" y="2786058"/>
            <a:ext cx="2786082" cy="3095630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>
                                      <p:cBhvr override="childStyle">
                                        <p:cTn id="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98000">
                <a:schemeClr val="accent1">
                  <a:lumMod val="20000"/>
                  <a:lumOff val="80000"/>
                  <a:shade val="30000"/>
                  <a:satMod val="115000"/>
                </a:schemeClr>
              </a:gs>
              <a:gs pos="57000">
                <a:srgbClr val="00B0F0">
                  <a:alpha val="0"/>
                </a:srgbClr>
              </a:gs>
              <a:gs pos="16000">
                <a:srgbClr val="B90797"/>
              </a:gs>
            </a:gsLst>
            <a:path path="shap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179511" y="116633"/>
          <a:ext cx="8964487" cy="549664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04457"/>
                <a:gridCol w="936104"/>
                <a:gridCol w="792088"/>
                <a:gridCol w="864096"/>
                <a:gridCol w="1080120"/>
                <a:gridCol w="1187622"/>
              </a:tblGrid>
              <a:tr h="958967">
                <a:tc>
                  <a:txBody>
                    <a:bodyPr/>
                    <a:lstStyle/>
                    <a:p>
                      <a:r>
                        <a:rPr lang="ru-RU" sz="2800" i="1" dirty="0" smtClean="0">
                          <a:solidFill>
                            <a:srgbClr val="002060"/>
                          </a:solidFill>
                        </a:rPr>
                        <a:t>Литература 18 века</a:t>
                      </a:r>
                      <a:endParaRPr lang="ru-RU" sz="2800" i="1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572389">
                <a:tc>
                  <a:txBody>
                    <a:bodyPr/>
                    <a:lstStyle/>
                    <a:p>
                      <a:r>
                        <a:rPr lang="ru-RU" sz="2800" b="1" i="1" dirty="0" smtClean="0">
                          <a:solidFill>
                            <a:srgbClr val="002060"/>
                          </a:solidFill>
                        </a:rPr>
                        <a:t>Произведение М.</a:t>
                      </a:r>
                      <a:r>
                        <a:rPr lang="ru-RU" sz="2800" b="1" i="1" baseline="0" dirty="0" smtClean="0">
                          <a:solidFill>
                            <a:srgbClr val="002060"/>
                          </a:solidFill>
                        </a:rPr>
                        <a:t> Ю. Лермонтова</a:t>
                      </a:r>
                    </a:p>
                    <a:p>
                      <a:r>
                        <a:rPr lang="ru-RU" sz="2800" b="1" i="1" baseline="0" dirty="0" smtClean="0">
                          <a:solidFill>
                            <a:srgbClr val="002060"/>
                          </a:solidFill>
                        </a:rPr>
                        <a:t>Герой нашего времени</a:t>
                      </a:r>
                      <a:endParaRPr lang="ru-RU" sz="2800" b="1" i="1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995325">
                <a:tc>
                  <a:txBody>
                    <a:bodyPr/>
                    <a:lstStyle/>
                    <a:p>
                      <a:r>
                        <a:rPr lang="ru-RU" sz="2800" b="1" i="1" dirty="0" smtClean="0">
                          <a:solidFill>
                            <a:srgbClr val="002060"/>
                          </a:solidFill>
                        </a:rPr>
                        <a:t>Стихотворный</a:t>
                      </a:r>
                      <a:r>
                        <a:rPr lang="ru-RU" sz="2800" b="1" i="1" baseline="0" dirty="0" smtClean="0">
                          <a:solidFill>
                            <a:srgbClr val="002060"/>
                          </a:solidFill>
                        </a:rPr>
                        <a:t> ералаш</a:t>
                      </a:r>
                      <a:endParaRPr lang="ru-RU" sz="2800" b="1" i="1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889842">
                <a:tc>
                  <a:txBody>
                    <a:bodyPr/>
                    <a:lstStyle/>
                    <a:p>
                      <a:r>
                        <a:rPr lang="ru-RU" sz="2800" b="1" i="1" dirty="0" smtClean="0">
                          <a:solidFill>
                            <a:srgbClr val="002060"/>
                          </a:solidFill>
                        </a:rPr>
                        <a:t>Узнай</a:t>
                      </a:r>
                      <a:r>
                        <a:rPr lang="ru-RU" sz="2800" b="1" i="1" baseline="0" dirty="0" smtClean="0">
                          <a:solidFill>
                            <a:srgbClr val="002060"/>
                          </a:solidFill>
                        </a:rPr>
                        <a:t> писателя</a:t>
                      </a:r>
                      <a:endParaRPr lang="ru-RU" sz="2800" b="1" i="1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080120">
                <a:tc>
                  <a:txBody>
                    <a:bodyPr/>
                    <a:lstStyle/>
                    <a:p>
                      <a:r>
                        <a:rPr lang="ru-RU" sz="2800" b="1" i="1" dirty="0" smtClean="0">
                          <a:solidFill>
                            <a:srgbClr val="002060"/>
                          </a:solidFill>
                        </a:rPr>
                        <a:t>Произведения курса</a:t>
                      </a:r>
                      <a:r>
                        <a:rPr lang="ru-RU" sz="2800" b="1" i="1" baseline="0" dirty="0" smtClean="0">
                          <a:solidFill>
                            <a:srgbClr val="002060"/>
                          </a:solidFill>
                        </a:rPr>
                        <a:t> средней школы</a:t>
                      </a:r>
                      <a:endParaRPr lang="ru-RU" sz="2800" b="1" i="1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Прямоугольник 3">
            <a:hlinkClick r:id="rId3" action="ppaction://hlinksldjump"/>
          </p:cNvPr>
          <p:cNvSpPr/>
          <p:nvPr/>
        </p:nvSpPr>
        <p:spPr>
          <a:xfrm>
            <a:off x="6084168" y="1772816"/>
            <a:ext cx="792088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>300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5" name="Прямоугольник 4">
            <a:hlinkClick r:id="rId4" action="ppaction://hlinksldjump"/>
          </p:cNvPr>
          <p:cNvSpPr/>
          <p:nvPr/>
        </p:nvSpPr>
        <p:spPr>
          <a:xfrm>
            <a:off x="5220072" y="1772816"/>
            <a:ext cx="792088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>200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6" name="Прямоугольник 5">
            <a:hlinkClick r:id="rId5" action="ppaction://hlinksldjump"/>
          </p:cNvPr>
          <p:cNvSpPr/>
          <p:nvPr/>
        </p:nvSpPr>
        <p:spPr>
          <a:xfrm>
            <a:off x="4355976" y="1772816"/>
            <a:ext cx="792088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>100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7" name="Прямоугольник 6">
            <a:hlinkClick r:id="rId6" action="ppaction://hlinksldjump"/>
          </p:cNvPr>
          <p:cNvSpPr/>
          <p:nvPr/>
        </p:nvSpPr>
        <p:spPr>
          <a:xfrm>
            <a:off x="7929586" y="2714620"/>
            <a:ext cx="792088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>500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8" name="Прямоугольник 7">
            <a:hlinkClick r:id="rId7" action="ppaction://hlinksldjump"/>
          </p:cNvPr>
          <p:cNvSpPr/>
          <p:nvPr/>
        </p:nvSpPr>
        <p:spPr>
          <a:xfrm>
            <a:off x="6858016" y="2714620"/>
            <a:ext cx="792088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>400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9" name="Прямоугольник 8">
            <a:hlinkClick r:id="rId8" action="ppaction://hlinksldjump"/>
          </p:cNvPr>
          <p:cNvSpPr/>
          <p:nvPr/>
        </p:nvSpPr>
        <p:spPr>
          <a:xfrm>
            <a:off x="6000760" y="2714620"/>
            <a:ext cx="792088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>300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10" name="Прямоугольник 9">
            <a:hlinkClick r:id="rId9" action="ppaction://hlinksldjump"/>
          </p:cNvPr>
          <p:cNvSpPr/>
          <p:nvPr/>
        </p:nvSpPr>
        <p:spPr>
          <a:xfrm>
            <a:off x="5286380" y="2714620"/>
            <a:ext cx="792088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>200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11" name="Прямоугольник 10">
            <a:hlinkClick r:id="rId10" action="ppaction://hlinksldjump"/>
          </p:cNvPr>
          <p:cNvSpPr/>
          <p:nvPr/>
        </p:nvSpPr>
        <p:spPr>
          <a:xfrm>
            <a:off x="7929586" y="3643314"/>
            <a:ext cx="792088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>500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12" name="Прямоугольник 11">
            <a:hlinkClick r:id="rId11" action="ppaction://hlinksldjump"/>
          </p:cNvPr>
          <p:cNvSpPr/>
          <p:nvPr/>
        </p:nvSpPr>
        <p:spPr>
          <a:xfrm>
            <a:off x="7000892" y="3643314"/>
            <a:ext cx="792088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>400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13" name="Прямоугольник 12">
            <a:hlinkClick r:id="rId12" action="ppaction://hlinksldjump"/>
          </p:cNvPr>
          <p:cNvSpPr/>
          <p:nvPr/>
        </p:nvSpPr>
        <p:spPr>
          <a:xfrm>
            <a:off x="6143636" y="4714884"/>
            <a:ext cx="792088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>300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14" name="Прямоугольник 13">
            <a:hlinkClick r:id="rId13" action="ppaction://hlinksldjump"/>
          </p:cNvPr>
          <p:cNvSpPr/>
          <p:nvPr/>
        </p:nvSpPr>
        <p:spPr>
          <a:xfrm>
            <a:off x="6000760" y="3643314"/>
            <a:ext cx="792088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>300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15" name="Прямоугольник 14">
            <a:hlinkClick r:id="rId14" action="ppaction://hlinksldjump"/>
          </p:cNvPr>
          <p:cNvSpPr/>
          <p:nvPr/>
        </p:nvSpPr>
        <p:spPr>
          <a:xfrm>
            <a:off x="5214942" y="3643314"/>
            <a:ext cx="792088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>200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16" name="Прямоугольник 15">
            <a:hlinkClick r:id="rId15" action="ppaction://hlinksldjump"/>
          </p:cNvPr>
          <p:cNvSpPr/>
          <p:nvPr/>
        </p:nvSpPr>
        <p:spPr>
          <a:xfrm>
            <a:off x="7929586" y="4714884"/>
            <a:ext cx="792088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>500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17" name="Прямоугольник 16">
            <a:hlinkClick r:id="rId16" action="ppaction://hlinksldjump"/>
          </p:cNvPr>
          <p:cNvSpPr/>
          <p:nvPr/>
        </p:nvSpPr>
        <p:spPr>
          <a:xfrm>
            <a:off x="6929454" y="4714884"/>
            <a:ext cx="792088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>400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18" name="Прямоугольник 17">
            <a:hlinkClick r:id="rId17" action="ppaction://hlinksldjump"/>
          </p:cNvPr>
          <p:cNvSpPr/>
          <p:nvPr/>
        </p:nvSpPr>
        <p:spPr>
          <a:xfrm>
            <a:off x="5286380" y="4714884"/>
            <a:ext cx="792088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>200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19" name="Прямоугольник 18">
            <a:hlinkClick r:id="rId18" action="ppaction://hlinksldjump"/>
          </p:cNvPr>
          <p:cNvSpPr/>
          <p:nvPr/>
        </p:nvSpPr>
        <p:spPr>
          <a:xfrm>
            <a:off x="4429124" y="4714884"/>
            <a:ext cx="792088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>100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20" name="Прямоугольник 19">
            <a:hlinkClick r:id="rId19" action="ppaction://hlinksldjump"/>
          </p:cNvPr>
          <p:cNvSpPr/>
          <p:nvPr/>
        </p:nvSpPr>
        <p:spPr>
          <a:xfrm>
            <a:off x="4357686" y="3643314"/>
            <a:ext cx="792088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>100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21" name="Прямоугольник 20">
            <a:hlinkClick r:id="rId20" action="ppaction://hlinksldjump"/>
          </p:cNvPr>
          <p:cNvSpPr/>
          <p:nvPr/>
        </p:nvSpPr>
        <p:spPr>
          <a:xfrm>
            <a:off x="4357686" y="2714620"/>
            <a:ext cx="792088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>100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22" name="Прямоугольник 21">
            <a:hlinkClick r:id="rId21" action="ppaction://hlinksldjump"/>
          </p:cNvPr>
          <p:cNvSpPr/>
          <p:nvPr/>
        </p:nvSpPr>
        <p:spPr>
          <a:xfrm>
            <a:off x="4355976" y="332656"/>
            <a:ext cx="792088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>100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23" name="Прямоугольник 22">
            <a:hlinkClick r:id="rId22" action="ppaction://hlinksldjump"/>
          </p:cNvPr>
          <p:cNvSpPr/>
          <p:nvPr/>
        </p:nvSpPr>
        <p:spPr>
          <a:xfrm>
            <a:off x="5220072" y="332656"/>
            <a:ext cx="792088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>200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24" name="Прямоугольник 23">
            <a:hlinkClick r:id="rId23" action="ppaction://hlinksldjump"/>
          </p:cNvPr>
          <p:cNvSpPr/>
          <p:nvPr/>
        </p:nvSpPr>
        <p:spPr>
          <a:xfrm>
            <a:off x="6012160" y="332656"/>
            <a:ext cx="792088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>300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25" name="Прямоугольник 24">
            <a:hlinkClick r:id="rId24" action="ppaction://hlinksldjump"/>
          </p:cNvPr>
          <p:cNvSpPr/>
          <p:nvPr/>
        </p:nvSpPr>
        <p:spPr>
          <a:xfrm>
            <a:off x="6948264" y="332656"/>
            <a:ext cx="792088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>400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26" name="Прямоугольник 25">
            <a:hlinkClick r:id="rId25" action="ppaction://hlinksldjump"/>
          </p:cNvPr>
          <p:cNvSpPr/>
          <p:nvPr/>
        </p:nvSpPr>
        <p:spPr>
          <a:xfrm>
            <a:off x="7956376" y="332656"/>
            <a:ext cx="792088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>500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27" name="Прямоугольник 26">
            <a:hlinkClick r:id="rId26" action="ppaction://hlinksldjump"/>
          </p:cNvPr>
          <p:cNvSpPr/>
          <p:nvPr/>
        </p:nvSpPr>
        <p:spPr>
          <a:xfrm>
            <a:off x="6948264" y="1772816"/>
            <a:ext cx="792088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>400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28" name="Прямоугольник 27">
            <a:hlinkClick r:id="rId27" action="ppaction://hlinksldjump"/>
          </p:cNvPr>
          <p:cNvSpPr/>
          <p:nvPr/>
        </p:nvSpPr>
        <p:spPr>
          <a:xfrm>
            <a:off x="7956376" y="1772816"/>
            <a:ext cx="792088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>500</a:t>
            </a:r>
            <a:endParaRPr lang="ru-RU" sz="2800" b="1" dirty="0">
              <a:solidFill>
                <a:schemeClr val="tx1"/>
              </a:solidFill>
            </a:endParaRPr>
          </a:p>
        </p:txBody>
      </p:sp>
      <p:pic>
        <p:nvPicPr>
          <p:cNvPr id="30" name="Рисунок 29" descr="un.png"/>
          <p:cNvPicPr>
            <a:picLocks noChangeAspect="1"/>
          </p:cNvPicPr>
          <p:nvPr/>
        </p:nvPicPr>
        <p:blipFill>
          <a:blip r:embed="rId28" cstate="print"/>
          <a:stretch>
            <a:fillRect/>
          </a:stretch>
        </p:blipFill>
        <p:spPr>
          <a:xfrm>
            <a:off x="6643702" y="5286388"/>
            <a:ext cx="2071702" cy="1357322"/>
          </a:xfrm>
          <a:prstGeom prst="rect">
            <a:avLst/>
          </a:prstGeom>
          <a:scene3d>
            <a:camera prst="perspectiveHeroicExtremeLeftFacing"/>
            <a:lightRig rig="threePt" dir="t"/>
          </a:scene3d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52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3" fill="hold">
                      <p:stCondLst>
                        <p:cond delay="0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57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8" fill="hold">
                      <p:stCondLst>
                        <p:cond delay="0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67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8" fill="hold">
                      <p:stCondLst>
                        <p:cond delay="0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7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3" fill="hold">
                      <p:stCondLst>
                        <p:cond delay="0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77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8" fill="hold">
                      <p:stCondLst>
                        <p:cond delay="0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82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3" fill="hold">
                      <p:stCondLst>
                        <p:cond delay="0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87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8" fill="hold">
                      <p:stCondLst>
                        <p:cond delay="0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9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3" fill="hold">
                      <p:stCondLst>
                        <p:cond delay="0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97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8" fill="hold">
                      <p:stCondLst>
                        <p:cond delay="0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02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3" fill="hold">
                      <p:stCondLst>
                        <p:cond delay="0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107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8" fill="hold">
                      <p:stCondLst>
                        <p:cond delay="0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11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3" fill="hold">
                      <p:stCondLst>
                        <p:cond delay="0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117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8" fill="hold">
                      <p:stCondLst>
                        <p:cond delay="0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122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3" fill="hold">
                      <p:stCondLst>
                        <p:cond delay="0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56000">
                <a:schemeClr val="accent6">
                  <a:lumMod val="20000"/>
                  <a:lumOff val="80000"/>
                </a:schemeClr>
              </a:gs>
              <a:gs pos="39000">
                <a:schemeClr val="accent6">
                  <a:lumMod val="60000"/>
                  <a:lumOff val="40000"/>
                </a:schemeClr>
              </a:gs>
              <a:gs pos="16000">
                <a:schemeClr val="accent6">
                  <a:lumMod val="75000"/>
                  <a:alpha val="78000"/>
                </a:schemeClr>
              </a:gs>
            </a:gsLst>
            <a:lin ang="27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Стрелка вниз 1"/>
          <p:cNvSpPr/>
          <p:nvPr/>
        </p:nvSpPr>
        <p:spPr>
          <a:xfrm>
            <a:off x="3500430" y="3429000"/>
            <a:ext cx="1071570" cy="1357322"/>
          </a:xfrm>
          <a:prstGeom prst="downArrow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0" y="0"/>
            <a:ext cx="857256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</a:rPr>
              <a:t>« А уж ловок-то, ловок-то был, как бес! Бешмет всегда изорванный, в заплатках, а оружие в серебре. А лошадь его славилась в целой  </a:t>
            </a:r>
            <a:r>
              <a:rPr lang="ru-RU" sz="3600" b="1" dirty="0" err="1" smtClean="0">
                <a:solidFill>
                  <a:srgbClr val="002060"/>
                </a:solidFill>
              </a:rPr>
              <a:t>Кабарде</a:t>
            </a:r>
            <a:r>
              <a:rPr lang="ru-RU" sz="3600" b="1" dirty="0" smtClean="0">
                <a:solidFill>
                  <a:srgbClr val="002060"/>
                </a:solidFill>
              </a:rPr>
              <a:t>…». </a:t>
            </a:r>
            <a:r>
              <a:rPr lang="ru-RU" sz="3600" b="1" dirty="0" smtClean="0"/>
              <a:t>Имя героя?</a:t>
            </a:r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2357422" y="5500702"/>
            <a:ext cx="3429024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4400" b="1" dirty="0" smtClean="0">
                <a:solidFill>
                  <a:srgbClr val="FF0000"/>
                </a:solidFill>
              </a:rPr>
              <a:t>Казбич</a:t>
            </a:r>
          </a:p>
          <a:p>
            <a:endParaRPr lang="ru-RU" dirty="0"/>
          </a:p>
        </p:txBody>
      </p:sp>
      <p:sp>
        <p:nvSpPr>
          <p:cNvPr id="6" name="Прямоугольник 5">
            <a:hlinkClick r:id="rId2" action="ppaction://hlinksldjump"/>
          </p:cNvPr>
          <p:cNvSpPr/>
          <p:nvPr/>
        </p:nvSpPr>
        <p:spPr>
          <a:xfrm>
            <a:off x="285720" y="6215082"/>
            <a:ext cx="2214578" cy="428628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главная</a:t>
            </a:r>
            <a:endParaRPr lang="ru-RU" sz="3200" b="1" dirty="0">
              <a:solidFill>
                <a:srgbClr val="FF0000"/>
              </a:solidFill>
            </a:endParaRPr>
          </a:p>
        </p:txBody>
      </p:sp>
      <p:pic>
        <p:nvPicPr>
          <p:cNvPr id="7" name="Рисунок 6" descr="index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DF6E3"/>
              </a:clrFrom>
              <a:clrTo>
                <a:srgbClr val="FDF6E3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429256" y="2357430"/>
            <a:ext cx="3714744" cy="3571900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>
                                      <p:cBhvr override="childStyle">
                                        <p:cTn id="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56000">
                <a:schemeClr val="accent6">
                  <a:lumMod val="20000"/>
                  <a:lumOff val="80000"/>
                </a:schemeClr>
              </a:gs>
              <a:gs pos="39000">
                <a:schemeClr val="accent6">
                  <a:lumMod val="60000"/>
                  <a:lumOff val="40000"/>
                </a:schemeClr>
              </a:gs>
              <a:gs pos="16000">
                <a:schemeClr val="accent6">
                  <a:lumMod val="75000"/>
                  <a:alpha val="78000"/>
                </a:schemeClr>
              </a:gs>
            </a:gsLst>
            <a:lin ang="27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Стрелка вниз 1"/>
          <p:cNvSpPr/>
          <p:nvPr/>
        </p:nvSpPr>
        <p:spPr>
          <a:xfrm>
            <a:off x="3714744" y="2143116"/>
            <a:ext cx="1071570" cy="1357322"/>
          </a:xfrm>
          <a:prstGeom prst="downArrow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2143108" y="500042"/>
            <a:ext cx="678661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7030A0"/>
                </a:solidFill>
              </a:rPr>
              <a:t>Имя лошади Казбича?</a:t>
            </a:r>
          </a:p>
          <a:p>
            <a:endParaRPr lang="ru-RU" sz="3600" dirty="0"/>
          </a:p>
        </p:txBody>
      </p:sp>
      <p:sp>
        <p:nvSpPr>
          <p:cNvPr id="4" name="TextBox 3"/>
          <p:cNvSpPr txBox="1"/>
          <p:nvPr/>
        </p:nvSpPr>
        <p:spPr>
          <a:xfrm>
            <a:off x="3143240" y="4643446"/>
            <a:ext cx="3357586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4400" b="1" dirty="0" smtClean="0">
                <a:solidFill>
                  <a:srgbClr val="FF0000"/>
                </a:solidFill>
              </a:rPr>
              <a:t>Карагез</a:t>
            </a:r>
          </a:p>
          <a:p>
            <a:endParaRPr lang="ru-RU" dirty="0"/>
          </a:p>
        </p:txBody>
      </p:sp>
      <p:sp>
        <p:nvSpPr>
          <p:cNvPr id="5" name="Прямоугольник 4">
            <a:hlinkClick r:id="rId2" action="ppaction://hlinksldjump"/>
          </p:cNvPr>
          <p:cNvSpPr/>
          <p:nvPr/>
        </p:nvSpPr>
        <p:spPr>
          <a:xfrm>
            <a:off x="285720" y="6215082"/>
            <a:ext cx="2214578" cy="428628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главная</a:t>
            </a:r>
            <a:endParaRPr lang="ru-RU" sz="3200" b="1" dirty="0">
              <a:solidFill>
                <a:srgbClr val="FF0000"/>
              </a:solidFill>
            </a:endParaRPr>
          </a:p>
        </p:txBody>
      </p:sp>
      <p:pic>
        <p:nvPicPr>
          <p:cNvPr id="6" name="Рисунок 5" descr="ло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500694" y="2143116"/>
            <a:ext cx="3409956" cy="2719394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>
                                      <p:cBhvr override="childStyle">
                                        <p:cTn id="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56000">
                <a:schemeClr val="accent6">
                  <a:lumMod val="20000"/>
                  <a:lumOff val="80000"/>
                </a:schemeClr>
              </a:gs>
              <a:gs pos="39000">
                <a:schemeClr val="accent6">
                  <a:lumMod val="60000"/>
                  <a:lumOff val="40000"/>
                </a:schemeClr>
              </a:gs>
              <a:gs pos="16000">
                <a:schemeClr val="accent6">
                  <a:lumMod val="75000"/>
                  <a:alpha val="78000"/>
                </a:schemeClr>
              </a:gs>
            </a:gsLst>
            <a:lin ang="27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Стрелка вниз 1"/>
          <p:cNvSpPr/>
          <p:nvPr/>
        </p:nvSpPr>
        <p:spPr>
          <a:xfrm>
            <a:off x="4286248" y="3357562"/>
            <a:ext cx="1071570" cy="1357322"/>
          </a:xfrm>
          <a:prstGeom prst="downArrow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285720" y="285728"/>
            <a:ext cx="8643998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</a:rPr>
              <a:t>«Все, что я говорю о них, есть только следствие ума холодных наблюдений</a:t>
            </a:r>
            <a:br>
              <a:rPr lang="ru-RU" sz="3600" b="1" dirty="0" smtClean="0">
                <a:solidFill>
                  <a:srgbClr val="002060"/>
                </a:solidFill>
              </a:rPr>
            </a:br>
            <a:r>
              <a:rPr lang="ru-RU" sz="3600" b="1" dirty="0" smtClean="0">
                <a:solidFill>
                  <a:srgbClr val="002060"/>
                </a:solidFill>
              </a:rPr>
              <a:t>И сердца горестных замет».</a:t>
            </a:r>
            <a:r>
              <a:rPr lang="ru-RU" sz="3600" b="1" dirty="0" smtClean="0">
                <a:solidFill>
                  <a:srgbClr val="7030A0"/>
                </a:solidFill>
              </a:rPr>
              <a:t/>
            </a:r>
            <a:br>
              <a:rPr lang="ru-RU" sz="3600" b="1" dirty="0" smtClean="0">
                <a:solidFill>
                  <a:srgbClr val="7030A0"/>
                </a:solidFill>
              </a:rPr>
            </a:br>
            <a:r>
              <a:rPr lang="ru-RU" sz="3600" b="1" dirty="0" smtClean="0"/>
              <a:t>Автор стихотворных строк, цитируемых Печориным.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929058" y="5143512"/>
            <a:ext cx="342902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4400" b="1" dirty="0" smtClean="0">
                <a:solidFill>
                  <a:srgbClr val="FF0000"/>
                </a:solidFill>
              </a:rPr>
              <a:t>Пушкин</a:t>
            </a:r>
            <a:endParaRPr lang="ru-RU" sz="4400" b="1" dirty="0">
              <a:solidFill>
                <a:srgbClr val="FF0000"/>
              </a:solidFill>
            </a:endParaRPr>
          </a:p>
        </p:txBody>
      </p:sp>
      <p:sp>
        <p:nvSpPr>
          <p:cNvPr id="6" name="Прямоугольник 5">
            <a:hlinkClick r:id="rId2" action="ppaction://hlinksldjump"/>
          </p:cNvPr>
          <p:cNvSpPr/>
          <p:nvPr/>
        </p:nvSpPr>
        <p:spPr>
          <a:xfrm>
            <a:off x="285720" y="6215082"/>
            <a:ext cx="2214578" cy="428628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главная</a:t>
            </a:r>
            <a:endParaRPr lang="ru-RU" sz="3200" b="1" dirty="0">
              <a:solidFill>
                <a:srgbClr val="FF0000"/>
              </a:solidFill>
            </a:endParaRPr>
          </a:p>
        </p:txBody>
      </p:sp>
      <p:pic>
        <p:nvPicPr>
          <p:cNvPr id="7" name="Рисунок 6" descr="ро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0034" y="3143248"/>
            <a:ext cx="3214710" cy="2747968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>
                                      <p:cBhvr override="childStyle">
                                        <p:cTn id="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642910" y="428604"/>
            <a:ext cx="760432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>
                <a:solidFill>
                  <a:srgbClr val="B90797"/>
                </a:solidFill>
              </a:rPr>
              <a:t>Произведения курса средней школы</a:t>
            </a:r>
            <a:endParaRPr lang="ru-RU" sz="3600" b="1" dirty="0">
              <a:solidFill>
                <a:srgbClr val="B90797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00100" y="1643050"/>
            <a:ext cx="7000924" cy="30777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4400" b="1" dirty="0" smtClean="0">
                <a:solidFill>
                  <a:srgbClr val="990000"/>
                </a:solidFill>
              </a:rPr>
              <a:t>Кто из русских писателей был по образованию врачом?</a:t>
            </a:r>
          </a:p>
          <a:p>
            <a:r>
              <a:rPr lang="ru-RU" sz="4400" b="1" dirty="0" smtClean="0">
                <a:solidFill>
                  <a:srgbClr val="990000"/>
                </a:solidFill>
              </a:rPr>
              <a:t>  </a:t>
            </a:r>
          </a:p>
          <a:p>
            <a:endParaRPr lang="ru-RU" dirty="0"/>
          </a:p>
        </p:txBody>
      </p:sp>
      <p:sp>
        <p:nvSpPr>
          <p:cNvPr id="5" name="Прямоугольник 4">
            <a:hlinkClick r:id="rId2" action="ppaction://hlinksldjump"/>
          </p:cNvPr>
          <p:cNvSpPr/>
          <p:nvPr/>
        </p:nvSpPr>
        <p:spPr>
          <a:xfrm>
            <a:off x="285720" y="6215082"/>
            <a:ext cx="2214578" cy="428628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главная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6" name="Прямоугольник 5">
            <a:hlinkClick r:id="rId3" action="ppaction://hlinksldjump"/>
          </p:cNvPr>
          <p:cNvSpPr/>
          <p:nvPr/>
        </p:nvSpPr>
        <p:spPr>
          <a:xfrm>
            <a:off x="6143636" y="6215082"/>
            <a:ext cx="2214578" cy="428628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Правильный ответ</a:t>
            </a:r>
            <a:endParaRPr lang="ru-RU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928662" y="500042"/>
            <a:ext cx="760432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>
                <a:solidFill>
                  <a:srgbClr val="B90797"/>
                </a:solidFill>
              </a:rPr>
              <a:t>Произведения курса средней школы</a:t>
            </a:r>
            <a:endParaRPr lang="ru-RU" sz="3600" b="1" dirty="0">
              <a:solidFill>
                <a:srgbClr val="B90797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285852" y="1785926"/>
            <a:ext cx="6858048" cy="44319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4400" b="1" dirty="0" smtClean="0">
                <a:solidFill>
                  <a:srgbClr val="990000"/>
                </a:solidFill>
              </a:rPr>
              <a:t>В каком романе Л. Н. Толстого трагическая судьба главной героини связана с двумя лицами, носящими одно и то же имя? </a:t>
            </a:r>
          </a:p>
          <a:p>
            <a:endParaRPr lang="ru-RU" dirty="0"/>
          </a:p>
        </p:txBody>
      </p:sp>
      <p:sp>
        <p:nvSpPr>
          <p:cNvPr id="5" name="Прямоугольник 4">
            <a:hlinkClick r:id="rId2" action="ppaction://hlinksldjump"/>
          </p:cNvPr>
          <p:cNvSpPr/>
          <p:nvPr/>
        </p:nvSpPr>
        <p:spPr>
          <a:xfrm>
            <a:off x="285720" y="6215082"/>
            <a:ext cx="2214578" cy="428628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главная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6" name="Прямоугольник 5">
            <a:hlinkClick r:id="rId3" action="ppaction://hlinksldjump"/>
          </p:cNvPr>
          <p:cNvSpPr/>
          <p:nvPr/>
        </p:nvSpPr>
        <p:spPr>
          <a:xfrm>
            <a:off x="6143636" y="6215082"/>
            <a:ext cx="2214578" cy="428628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Правильный ответ</a:t>
            </a:r>
            <a:endParaRPr lang="ru-RU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857224" y="285728"/>
            <a:ext cx="760432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>
                <a:solidFill>
                  <a:srgbClr val="B90797"/>
                </a:solidFill>
              </a:rPr>
              <a:t>Произведения курса средней школы</a:t>
            </a:r>
            <a:endParaRPr lang="ru-RU" sz="3600" b="1" dirty="0">
              <a:solidFill>
                <a:srgbClr val="B90797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142976" y="1571612"/>
            <a:ext cx="6858048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4400" b="1" dirty="0" smtClean="0">
                <a:solidFill>
                  <a:srgbClr val="990000"/>
                </a:solidFill>
              </a:rPr>
              <a:t>Как звали чеховских трех сестер? </a:t>
            </a:r>
          </a:p>
          <a:p>
            <a:endParaRPr lang="ru-RU" sz="4400" b="1" dirty="0">
              <a:solidFill>
                <a:srgbClr val="990000"/>
              </a:solidFill>
            </a:endParaRPr>
          </a:p>
        </p:txBody>
      </p:sp>
      <p:sp>
        <p:nvSpPr>
          <p:cNvPr id="5" name="Прямоугольник 4">
            <a:hlinkClick r:id="rId2" action="ppaction://hlinksldjump"/>
          </p:cNvPr>
          <p:cNvSpPr/>
          <p:nvPr/>
        </p:nvSpPr>
        <p:spPr>
          <a:xfrm>
            <a:off x="285720" y="6215082"/>
            <a:ext cx="2214578" cy="428628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главная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6" name="Прямоугольник 5">
            <a:hlinkClick r:id="rId3" action="ppaction://hlinksldjump"/>
          </p:cNvPr>
          <p:cNvSpPr/>
          <p:nvPr/>
        </p:nvSpPr>
        <p:spPr>
          <a:xfrm>
            <a:off x="6143636" y="6215082"/>
            <a:ext cx="2214578" cy="428628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Правильный ответ</a:t>
            </a:r>
            <a:endParaRPr lang="ru-RU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928662" y="285728"/>
            <a:ext cx="760432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>
                <a:solidFill>
                  <a:srgbClr val="B90797"/>
                </a:solidFill>
              </a:rPr>
              <a:t>Произведения курса средней школы</a:t>
            </a:r>
            <a:endParaRPr lang="ru-RU" sz="3600" b="1" dirty="0">
              <a:solidFill>
                <a:srgbClr val="B90797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1071547"/>
            <a:ext cx="9144000" cy="51090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4400" b="1" dirty="0" smtClean="0">
                <a:solidFill>
                  <a:srgbClr val="990000"/>
                </a:solidFill>
              </a:rPr>
              <a:t>Какие наиболее известные оперы по произведениям А. С. Пушкина написали композиторы  П. И. Чайковский, М. И. Глинка, Н. А. Римский-Корсаков, М. П. Мусоргский, А. С. Даргомыжский, Э. Ф. Направник? </a:t>
            </a:r>
          </a:p>
          <a:p>
            <a:endParaRPr lang="ru-RU" dirty="0"/>
          </a:p>
        </p:txBody>
      </p:sp>
      <p:sp>
        <p:nvSpPr>
          <p:cNvPr id="6" name="Прямоугольник 5">
            <a:hlinkClick r:id="rId2" action="ppaction://hlinksldjump"/>
          </p:cNvPr>
          <p:cNvSpPr/>
          <p:nvPr/>
        </p:nvSpPr>
        <p:spPr>
          <a:xfrm>
            <a:off x="285720" y="6215082"/>
            <a:ext cx="2214578" cy="428628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главная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7" name="Прямоугольник 6">
            <a:hlinkClick r:id="rId3" action="ppaction://hlinksldjump"/>
          </p:cNvPr>
          <p:cNvSpPr/>
          <p:nvPr/>
        </p:nvSpPr>
        <p:spPr>
          <a:xfrm>
            <a:off x="6143636" y="6215082"/>
            <a:ext cx="2214578" cy="428628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Правильный ответ</a:t>
            </a:r>
            <a:endParaRPr lang="ru-RU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857224" y="285728"/>
            <a:ext cx="760432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>
                <a:solidFill>
                  <a:srgbClr val="B90797"/>
                </a:solidFill>
              </a:rPr>
              <a:t>Произведения курса средней школы</a:t>
            </a:r>
            <a:endParaRPr lang="ru-RU" sz="3600" b="1" dirty="0">
              <a:solidFill>
                <a:srgbClr val="B90797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57224" y="1357298"/>
            <a:ext cx="7500990" cy="30777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4400" b="1" dirty="0" smtClean="0">
                <a:solidFill>
                  <a:srgbClr val="990000"/>
                </a:solidFill>
              </a:rPr>
              <a:t>Какую пословицу использовал Н. В. Гоголь в качестве эпиграфа к своей пьесе «Ревизор»? </a:t>
            </a:r>
          </a:p>
          <a:p>
            <a:endParaRPr lang="ru-RU" dirty="0"/>
          </a:p>
        </p:txBody>
      </p:sp>
      <p:sp>
        <p:nvSpPr>
          <p:cNvPr id="6" name="Прямоугольник 5">
            <a:hlinkClick r:id="rId2" action="ppaction://hlinksldjump"/>
          </p:cNvPr>
          <p:cNvSpPr/>
          <p:nvPr/>
        </p:nvSpPr>
        <p:spPr>
          <a:xfrm>
            <a:off x="285720" y="6215082"/>
            <a:ext cx="2214578" cy="428628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главная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7" name="Прямоугольник 6">
            <a:hlinkClick r:id="rId3" action="ppaction://hlinksldjump"/>
          </p:cNvPr>
          <p:cNvSpPr/>
          <p:nvPr/>
        </p:nvSpPr>
        <p:spPr>
          <a:xfrm>
            <a:off x="6143636" y="6215082"/>
            <a:ext cx="2214578" cy="428628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Правильный ответ</a:t>
            </a:r>
            <a:endParaRPr lang="ru-RU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92000">
                <a:schemeClr val="accent1">
                  <a:tint val="66000"/>
                  <a:satMod val="160000"/>
                </a:schemeClr>
              </a:gs>
              <a:gs pos="51000">
                <a:schemeClr val="accent1">
                  <a:tint val="44500"/>
                  <a:satMod val="160000"/>
                </a:schemeClr>
              </a:gs>
              <a:gs pos="67000">
                <a:srgbClr val="00B0F0">
                  <a:alpha val="36000"/>
                </a:srgbClr>
              </a:gs>
            </a:gsLst>
            <a:path path="shap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Стрелка вниз 1"/>
          <p:cNvSpPr/>
          <p:nvPr/>
        </p:nvSpPr>
        <p:spPr>
          <a:xfrm>
            <a:off x="4000496" y="2214554"/>
            <a:ext cx="1071570" cy="1357322"/>
          </a:xfrm>
          <a:prstGeom prst="downArrow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1214414" y="357166"/>
            <a:ext cx="671517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3600" b="1" dirty="0" smtClean="0">
                <a:solidFill>
                  <a:srgbClr val="990000"/>
                </a:solidFill>
              </a:rPr>
              <a:t>Кто из русских писателей был по образованию врачом?</a:t>
            </a:r>
          </a:p>
          <a:p>
            <a:r>
              <a:rPr lang="ru-RU" b="1" dirty="0" smtClean="0">
                <a:solidFill>
                  <a:srgbClr val="990000"/>
                </a:solidFill>
              </a:rPr>
              <a:t> 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0" y="4429132"/>
            <a:ext cx="9144000" cy="17235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4400" b="1" dirty="0" smtClean="0">
                <a:solidFill>
                  <a:schemeClr val="tx2"/>
                </a:solidFill>
              </a:rPr>
              <a:t>А. Чехов, Д. Вересаев, М. Булгаков, Г. Горин, А. Арканов.</a:t>
            </a:r>
          </a:p>
          <a:p>
            <a:endParaRPr lang="ru-RU" dirty="0"/>
          </a:p>
        </p:txBody>
      </p:sp>
      <p:sp>
        <p:nvSpPr>
          <p:cNvPr id="8" name="Прямоугольник 7">
            <a:hlinkClick r:id="rId2" action="ppaction://hlinksldjump"/>
          </p:cNvPr>
          <p:cNvSpPr/>
          <p:nvPr/>
        </p:nvSpPr>
        <p:spPr>
          <a:xfrm>
            <a:off x="285720" y="6215082"/>
            <a:ext cx="2214578" cy="428628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главная</a:t>
            </a:r>
            <a:endParaRPr lang="ru-RU" sz="32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>
                                      <p:cBhvr override="childStyle">
                                        <p:cTn id="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92000">
                <a:schemeClr val="accent1">
                  <a:tint val="66000"/>
                  <a:satMod val="160000"/>
                </a:schemeClr>
              </a:gs>
              <a:gs pos="51000">
                <a:schemeClr val="accent1">
                  <a:tint val="44500"/>
                  <a:satMod val="160000"/>
                </a:schemeClr>
              </a:gs>
              <a:gs pos="67000">
                <a:srgbClr val="00B0F0">
                  <a:alpha val="36000"/>
                </a:srgbClr>
              </a:gs>
            </a:gsLst>
            <a:path path="shap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Стрелка вниз 1"/>
          <p:cNvSpPr/>
          <p:nvPr/>
        </p:nvSpPr>
        <p:spPr>
          <a:xfrm>
            <a:off x="4071934" y="2571744"/>
            <a:ext cx="1071570" cy="1357322"/>
          </a:xfrm>
          <a:prstGeom prst="downArrow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285720" y="500042"/>
            <a:ext cx="885828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3600" b="1" dirty="0" smtClean="0">
                <a:solidFill>
                  <a:srgbClr val="990000"/>
                </a:solidFill>
              </a:rPr>
              <a:t>В каком романе Л. Н. Толстого трагическая судьба главной героини связана с двумя лицами, носящими одно и то же имя? </a:t>
            </a:r>
          </a:p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785786" y="3929066"/>
            <a:ext cx="8358214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4400" b="1" dirty="0" smtClean="0">
                <a:solidFill>
                  <a:srgbClr val="002060"/>
                </a:solidFill>
              </a:rPr>
              <a:t>«Анна Каренина» - Алексей Александрович Каренин и Алексей Кириллович Вронский.</a:t>
            </a:r>
          </a:p>
          <a:p>
            <a:endParaRPr lang="ru-RU" dirty="0"/>
          </a:p>
        </p:txBody>
      </p:sp>
      <p:sp>
        <p:nvSpPr>
          <p:cNvPr id="6" name="Прямоугольник 5">
            <a:hlinkClick r:id="rId2" action="ppaction://hlinksldjump"/>
          </p:cNvPr>
          <p:cNvSpPr/>
          <p:nvPr/>
        </p:nvSpPr>
        <p:spPr>
          <a:xfrm>
            <a:off x="285720" y="6215082"/>
            <a:ext cx="2214578" cy="428628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главная</a:t>
            </a:r>
            <a:endParaRPr lang="ru-RU" sz="32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>
                                      <p:cBhvr override="childStyle">
                                        <p:cTn id="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tint val="66000"/>
                  <a:satMod val="160000"/>
                </a:schemeClr>
              </a:gs>
              <a:gs pos="50000">
                <a:schemeClr val="accent6">
                  <a:lumMod val="60000"/>
                  <a:lumOff val="40000"/>
                  <a:tint val="44500"/>
                  <a:satMod val="160000"/>
                </a:schemeClr>
              </a:gs>
              <a:gs pos="100000">
                <a:schemeClr val="accent6">
                  <a:lumMod val="60000"/>
                  <a:lumOff val="40000"/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1142976" y="500042"/>
            <a:ext cx="6487738" cy="92333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Chevron">
              <a:avLst/>
            </a:prstTxWarp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Литература 18 века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2714620"/>
            <a:ext cx="91440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</a:t>
            </a:r>
            <a:r>
              <a:rPr lang="ru-RU" sz="4800" b="1" dirty="0" smtClean="0">
                <a:solidFill>
                  <a:srgbClr val="0070C0"/>
                </a:solidFill>
              </a:rPr>
              <a:t>Господствующее литературное направление 18 века в России?</a:t>
            </a:r>
          </a:p>
          <a:p>
            <a:endParaRPr lang="ru-RU" sz="4800" b="1" dirty="0">
              <a:solidFill>
                <a:srgbClr val="0070C0"/>
              </a:solidFill>
            </a:endParaRPr>
          </a:p>
        </p:txBody>
      </p:sp>
      <p:sp>
        <p:nvSpPr>
          <p:cNvPr id="5" name="Прямоугольник 4">
            <a:hlinkClick r:id="rId2" action="ppaction://hlinksldjump"/>
          </p:cNvPr>
          <p:cNvSpPr/>
          <p:nvPr/>
        </p:nvSpPr>
        <p:spPr>
          <a:xfrm>
            <a:off x="285720" y="6215082"/>
            <a:ext cx="2214578" cy="428628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главная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6" name="Прямоугольник 5">
            <a:hlinkClick r:id="rId3" action="ppaction://hlinksldjump"/>
          </p:cNvPr>
          <p:cNvSpPr/>
          <p:nvPr/>
        </p:nvSpPr>
        <p:spPr>
          <a:xfrm>
            <a:off x="6143636" y="6215082"/>
            <a:ext cx="2214578" cy="428628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Правильный ответ</a:t>
            </a:r>
            <a:endParaRPr lang="ru-RU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92000">
                <a:schemeClr val="accent1">
                  <a:tint val="66000"/>
                  <a:satMod val="160000"/>
                </a:schemeClr>
              </a:gs>
              <a:gs pos="51000">
                <a:schemeClr val="accent1">
                  <a:tint val="44500"/>
                  <a:satMod val="160000"/>
                </a:schemeClr>
              </a:gs>
              <a:gs pos="67000">
                <a:srgbClr val="00B0F0">
                  <a:alpha val="36000"/>
                </a:srgbClr>
              </a:gs>
            </a:gsLst>
            <a:path path="shap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Стрелка вниз 1"/>
          <p:cNvSpPr/>
          <p:nvPr/>
        </p:nvSpPr>
        <p:spPr>
          <a:xfrm>
            <a:off x="4000496" y="1857364"/>
            <a:ext cx="1071570" cy="1357322"/>
          </a:xfrm>
          <a:prstGeom prst="downArrow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642910" y="357166"/>
            <a:ext cx="728667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3600" b="1" dirty="0" smtClean="0">
                <a:solidFill>
                  <a:srgbClr val="990000"/>
                </a:solidFill>
              </a:rPr>
              <a:t>Как звали чеховских трех сестер? </a:t>
            </a:r>
          </a:p>
          <a:p>
            <a:endParaRPr lang="ru-RU" sz="3600" dirty="0"/>
          </a:p>
        </p:txBody>
      </p:sp>
      <p:sp>
        <p:nvSpPr>
          <p:cNvPr id="5" name="TextBox 4"/>
          <p:cNvSpPr txBox="1"/>
          <p:nvPr/>
        </p:nvSpPr>
        <p:spPr>
          <a:xfrm>
            <a:off x="1643042" y="4357694"/>
            <a:ext cx="585791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rgbClr val="002060"/>
                </a:solidFill>
              </a:rPr>
              <a:t>Ольга, Маша, Ирина</a:t>
            </a:r>
            <a:endParaRPr lang="ru-RU" sz="4400" b="1" dirty="0">
              <a:solidFill>
                <a:srgbClr val="002060"/>
              </a:solidFill>
            </a:endParaRPr>
          </a:p>
        </p:txBody>
      </p:sp>
      <p:sp>
        <p:nvSpPr>
          <p:cNvPr id="6" name="Прямоугольник 5">
            <a:hlinkClick r:id="rId2" action="ppaction://hlinksldjump"/>
          </p:cNvPr>
          <p:cNvSpPr/>
          <p:nvPr/>
        </p:nvSpPr>
        <p:spPr>
          <a:xfrm>
            <a:off x="285720" y="6215082"/>
            <a:ext cx="2214578" cy="428628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главная</a:t>
            </a:r>
            <a:endParaRPr lang="ru-RU" sz="32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>
                                      <p:cBhvr override="childStyle">
                                        <p:cTn id="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92000">
                <a:schemeClr val="accent1">
                  <a:tint val="66000"/>
                  <a:satMod val="160000"/>
                </a:schemeClr>
              </a:gs>
              <a:gs pos="51000">
                <a:schemeClr val="accent1">
                  <a:tint val="44500"/>
                  <a:satMod val="160000"/>
                </a:schemeClr>
              </a:gs>
              <a:gs pos="67000">
                <a:srgbClr val="00B0F0">
                  <a:alpha val="36000"/>
                </a:srgbClr>
              </a:gs>
            </a:gsLst>
            <a:path path="shap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" name="Стрелка вниз 1"/>
          <p:cNvSpPr/>
          <p:nvPr/>
        </p:nvSpPr>
        <p:spPr>
          <a:xfrm>
            <a:off x="3857620" y="1928802"/>
            <a:ext cx="1071570" cy="1357322"/>
          </a:xfrm>
          <a:prstGeom prst="downArrow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0" y="0"/>
            <a:ext cx="9144000" cy="2369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2800" b="1" dirty="0" smtClean="0">
                <a:solidFill>
                  <a:srgbClr val="990000"/>
                </a:solidFill>
              </a:rPr>
              <a:t>Какие наиболее известные оперы по произведениям А. С. Пушкина написали композиторы  П. И. Чайковский, М. И. Глинка, Н. А. Римский-Корсаков, М. П. Мусоргский, А. С. Даргомыжский, Э. Ф. Направник? </a:t>
            </a:r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0" y="3643314"/>
            <a:ext cx="9144000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2800" b="1" dirty="0" smtClean="0">
                <a:solidFill>
                  <a:srgbClr val="002060"/>
                </a:solidFill>
              </a:rPr>
              <a:t>П. И. Чайковский - «Евгений Онегин», «Пиковая дама», «Мазепа»; М. И. Глинка - «Руслан и Людмила»; Н. А. Римский-Корсаков - «Золотой петушок», «Сказка о царе </a:t>
            </a:r>
            <a:r>
              <a:rPr lang="ru-RU" sz="2800" b="1" dirty="0" err="1" smtClean="0">
                <a:solidFill>
                  <a:srgbClr val="002060"/>
                </a:solidFill>
              </a:rPr>
              <a:t>Салтане</a:t>
            </a:r>
            <a:r>
              <a:rPr lang="ru-RU" sz="2800" b="1" dirty="0" smtClean="0">
                <a:solidFill>
                  <a:srgbClr val="002060"/>
                </a:solidFill>
              </a:rPr>
              <a:t>», «Моцарт и Сальери»; М. П. Мусоргский - «Борис Годунов»; «А. С. Даргомыжский - «Русалка», Направник - «Дубровский».</a:t>
            </a:r>
          </a:p>
          <a:p>
            <a:endParaRPr lang="ru-RU" dirty="0"/>
          </a:p>
        </p:txBody>
      </p:sp>
      <p:sp>
        <p:nvSpPr>
          <p:cNvPr id="7" name="Прямоугольник 6">
            <a:hlinkClick r:id="rId2" action="ppaction://hlinksldjump"/>
          </p:cNvPr>
          <p:cNvSpPr/>
          <p:nvPr/>
        </p:nvSpPr>
        <p:spPr>
          <a:xfrm>
            <a:off x="285720" y="6215082"/>
            <a:ext cx="2214578" cy="428628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главная</a:t>
            </a:r>
            <a:endParaRPr lang="ru-RU" sz="32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>
                                      <p:cBhvr override="childStyle">
                                        <p:cTn id="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92000">
                <a:schemeClr val="accent1">
                  <a:tint val="66000"/>
                  <a:satMod val="160000"/>
                </a:schemeClr>
              </a:gs>
              <a:gs pos="51000">
                <a:schemeClr val="accent1">
                  <a:tint val="44500"/>
                  <a:satMod val="160000"/>
                </a:schemeClr>
              </a:gs>
              <a:gs pos="67000">
                <a:srgbClr val="00B0F0">
                  <a:alpha val="36000"/>
                </a:srgbClr>
              </a:gs>
            </a:gsLst>
            <a:path path="shap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Стрелка вниз 1"/>
          <p:cNvSpPr/>
          <p:nvPr/>
        </p:nvSpPr>
        <p:spPr>
          <a:xfrm>
            <a:off x="4000496" y="2786058"/>
            <a:ext cx="1071570" cy="1357322"/>
          </a:xfrm>
          <a:prstGeom prst="downArrow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500034" y="428604"/>
            <a:ext cx="71438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3600" b="1" dirty="0" smtClean="0">
                <a:solidFill>
                  <a:srgbClr val="990000"/>
                </a:solidFill>
              </a:rPr>
              <a:t>Какую пословицу использовал Н. В. Гоголь в качестве эпиграфа к своей пьесе «Ревизор»? </a:t>
            </a:r>
          </a:p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500034" y="4057233"/>
            <a:ext cx="7643866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4400" b="1" dirty="0" smtClean="0">
                <a:solidFill>
                  <a:srgbClr val="002060"/>
                </a:solidFill>
              </a:rPr>
              <a:t>На зеркало нечего пенять, коли рожа крива. </a:t>
            </a:r>
          </a:p>
          <a:p>
            <a:endParaRPr lang="ru-RU" sz="4400" b="1" dirty="0">
              <a:solidFill>
                <a:srgbClr val="002060"/>
              </a:solidFill>
            </a:endParaRPr>
          </a:p>
        </p:txBody>
      </p:sp>
      <p:sp>
        <p:nvSpPr>
          <p:cNvPr id="6" name="Прямоугольник 5">
            <a:hlinkClick r:id="rId2" action="ppaction://hlinksldjump"/>
          </p:cNvPr>
          <p:cNvSpPr/>
          <p:nvPr/>
        </p:nvSpPr>
        <p:spPr>
          <a:xfrm>
            <a:off x="285720" y="6215082"/>
            <a:ext cx="2214578" cy="428628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главная</a:t>
            </a:r>
            <a:endParaRPr lang="ru-RU" sz="32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>
                                      <p:cBhvr override="childStyle">
                                        <p:cTn id="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>
            <a:gsLst>
              <a:gs pos="35000">
                <a:schemeClr val="accent4">
                  <a:lumMod val="75000"/>
                </a:schemeClr>
              </a:gs>
              <a:gs pos="14000">
                <a:schemeClr val="accent4">
                  <a:lumMod val="60000"/>
                  <a:lumOff val="40000"/>
                </a:schemeClr>
              </a:gs>
              <a:gs pos="68000">
                <a:schemeClr val="accent4">
                  <a:lumMod val="20000"/>
                  <a:lumOff val="80000"/>
                </a:schemeClr>
              </a:gs>
              <a:gs pos="53000">
                <a:schemeClr val="accent4">
                  <a:lumMod val="40000"/>
                  <a:lumOff val="60000"/>
                </a:schemeClr>
              </a:gs>
              <a:gs pos="99000">
                <a:schemeClr val="accent2">
                  <a:lumMod val="40000"/>
                  <a:lumOff val="60000"/>
                </a:schemeClr>
              </a:gs>
              <a:gs pos="100000">
                <a:srgbClr val="000082"/>
              </a:gs>
              <a:gs pos="100000">
                <a:srgbClr val="0047FF"/>
              </a:gs>
            </a:gsLst>
            <a:lin ang="27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642910" y="357166"/>
            <a:ext cx="7875361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000" b="1" cap="none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Стихотворный  ералаш</a:t>
            </a:r>
            <a:endParaRPr lang="ru-RU" sz="6000" b="1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57158" y="2143116"/>
            <a:ext cx="8215370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/>
              <a:t>В глуши, во мраке заточенья,</a:t>
            </a:r>
          </a:p>
          <a:p>
            <a:r>
              <a:rPr lang="ru-RU" sz="4400" b="1" dirty="0" smtClean="0"/>
              <a:t>Тянулись тихо дни мои</a:t>
            </a:r>
          </a:p>
          <a:p>
            <a:r>
              <a:rPr lang="ru-RU" sz="4400" b="1" dirty="0" smtClean="0"/>
              <a:t>Без божества, без вдохновенья,</a:t>
            </a:r>
          </a:p>
          <a:p>
            <a:r>
              <a:rPr lang="ru-RU" sz="4400" b="1" dirty="0" smtClean="0"/>
              <a:t>Без слёз, без жизни, без любви.</a:t>
            </a:r>
          </a:p>
          <a:p>
            <a:endParaRPr lang="ru-RU" sz="4400" b="1" dirty="0"/>
          </a:p>
        </p:txBody>
      </p:sp>
      <p:sp>
        <p:nvSpPr>
          <p:cNvPr id="5" name="Прямоугольник 4">
            <a:hlinkClick r:id="rId2" action="ppaction://hlinksldjump"/>
          </p:cNvPr>
          <p:cNvSpPr/>
          <p:nvPr/>
        </p:nvSpPr>
        <p:spPr>
          <a:xfrm>
            <a:off x="285720" y="6215082"/>
            <a:ext cx="2214578" cy="428628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главная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6" name="Прямоугольник 5">
            <a:hlinkClick r:id="rId3" action="ppaction://hlinksldjump"/>
          </p:cNvPr>
          <p:cNvSpPr/>
          <p:nvPr/>
        </p:nvSpPr>
        <p:spPr>
          <a:xfrm>
            <a:off x="6143636" y="6215082"/>
            <a:ext cx="2214578" cy="428628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Правильный ответ</a:t>
            </a:r>
            <a:endParaRPr lang="ru-RU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>
            <a:gsLst>
              <a:gs pos="35000">
                <a:schemeClr val="accent4">
                  <a:lumMod val="75000"/>
                </a:schemeClr>
              </a:gs>
              <a:gs pos="14000">
                <a:schemeClr val="accent4">
                  <a:lumMod val="60000"/>
                  <a:lumOff val="40000"/>
                </a:schemeClr>
              </a:gs>
              <a:gs pos="68000">
                <a:schemeClr val="accent4">
                  <a:lumMod val="20000"/>
                  <a:lumOff val="80000"/>
                </a:schemeClr>
              </a:gs>
              <a:gs pos="53000">
                <a:schemeClr val="accent4">
                  <a:lumMod val="40000"/>
                  <a:lumOff val="60000"/>
                </a:schemeClr>
              </a:gs>
              <a:gs pos="99000">
                <a:schemeClr val="accent2">
                  <a:lumMod val="40000"/>
                  <a:lumOff val="60000"/>
                </a:schemeClr>
              </a:gs>
              <a:gs pos="100000">
                <a:srgbClr val="000082"/>
              </a:gs>
              <a:gs pos="100000">
                <a:srgbClr val="0047FF"/>
              </a:gs>
            </a:gsLst>
            <a:lin ang="27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642910" y="357166"/>
            <a:ext cx="7875361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000" b="1" cap="none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Стихотворный  ералаш</a:t>
            </a:r>
            <a:endParaRPr lang="ru-RU" sz="6000" b="1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sp>
        <p:nvSpPr>
          <p:cNvPr id="4" name="Прямоугольник 3">
            <a:hlinkClick r:id="rId2" action="ppaction://hlinksldjump"/>
          </p:cNvPr>
          <p:cNvSpPr/>
          <p:nvPr/>
        </p:nvSpPr>
        <p:spPr>
          <a:xfrm>
            <a:off x="285720" y="6215082"/>
            <a:ext cx="2214578" cy="428628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главная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5" name="Прямоугольник 4">
            <a:hlinkClick r:id="rId3" action="ppaction://hlinksldjump"/>
          </p:cNvPr>
          <p:cNvSpPr/>
          <p:nvPr/>
        </p:nvSpPr>
        <p:spPr>
          <a:xfrm>
            <a:off x="6143636" y="6215082"/>
            <a:ext cx="2214578" cy="428628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Правильный ответ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42844" y="2357430"/>
            <a:ext cx="835824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Один я здесь, как царь воздушный.</a:t>
            </a:r>
          </a:p>
          <a:p>
            <a:r>
              <a:rPr lang="ru-RU" sz="3600" b="1" dirty="0" smtClean="0"/>
              <a:t>Страданья в сердце стеснены,</a:t>
            </a:r>
          </a:p>
          <a:p>
            <a:endParaRPr lang="ru-RU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>
            <a:gsLst>
              <a:gs pos="35000">
                <a:schemeClr val="accent4">
                  <a:lumMod val="75000"/>
                </a:schemeClr>
              </a:gs>
              <a:gs pos="14000">
                <a:schemeClr val="accent4">
                  <a:lumMod val="60000"/>
                  <a:lumOff val="40000"/>
                </a:schemeClr>
              </a:gs>
              <a:gs pos="68000">
                <a:schemeClr val="accent4">
                  <a:lumMod val="20000"/>
                  <a:lumOff val="80000"/>
                </a:schemeClr>
              </a:gs>
              <a:gs pos="53000">
                <a:schemeClr val="accent4">
                  <a:lumMod val="40000"/>
                  <a:lumOff val="60000"/>
                </a:schemeClr>
              </a:gs>
              <a:gs pos="99000">
                <a:schemeClr val="accent2">
                  <a:lumMod val="40000"/>
                  <a:lumOff val="60000"/>
                </a:schemeClr>
              </a:gs>
              <a:gs pos="100000">
                <a:srgbClr val="000082"/>
              </a:gs>
              <a:gs pos="100000">
                <a:srgbClr val="0047FF"/>
              </a:gs>
            </a:gsLst>
            <a:lin ang="27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642910" y="357166"/>
            <a:ext cx="7875361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000" b="1" cap="none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Стихотворный  ералаш</a:t>
            </a:r>
            <a:endParaRPr lang="ru-RU" sz="6000" b="1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sp>
        <p:nvSpPr>
          <p:cNvPr id="4" name="Прямоугольник 3">
            <a:hlinkClick r:id="rId2" action="ppaction://hlinksldjump"/>
          </p:cNvPr>
          <p:cNvSpPr/>
          <p:nvPr/>
        </p:nvSpPr>
        <p:spPr>
          <a:xfrm>
            <a:off x="285720" y="6215082"/>
            <a:ext cx="2214578" cy="428628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главная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5" name="Прямоугольник 4">
            <a:hlinkClick r:id="rId3" action="ppaction://hlinksldjump"/>
          </p:cNvPr>
          <p:cNvSpPr/>
          <p:nvPr/>
        </p:nvSpPr>
        <p:spPr>
          <a:xfrm>
            <a:off x="6143636" y="6215082"/>
            <a:ext cx="2214578" cy="428628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Правильный ответ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28662" y="2214554"/>
            <a:ext cx="721523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Дика, печальна, молчалива,</a:t>
            </a:r>
          </a:p>
          <a:p>
            <a:r>
              <a:rPr lang="ru-RU" sz="3600" b="1" dirty="0" smtClean="0"/>
              <a:t>Как лань лесная, боязлива.</a:t>
            </a:r>
          </a:p>
          <a:p>
            <a:endParaRPr lang="ru-RU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>
            <a:gsLst>
              <a:gs pos="35000">
                <a:schemeClr val="accent4">
                  <a:lumMod val="75000"/>
                </a:schemeClr>
              </a:gs>
              <a:gs pos="14000">
                <a:schemeClr val="accent4">
                  <a:lumMod val="60000"/>
                  <a:lumOff val="40000"/>
                </a:schemeClr>
              </a:gs>
              <a:gs pos="68000">
                <a:schemeClr val="accent4">
                  <a:lumMod val="20000"/>
                  <a:lumOff val="80000"/>
                </a:schemeClr>
              </a:gs>
              <a:gs pos="53000">
                <a:schemeClr val="accent4">
                  <a:lumMod val="40000"/>
                  <a:lumOff val="60000"/>
                </a:schemeClr>
              </a:gs>
              <a:gs pos="99000">
                <a:schemeClr val="accent2">
                  <a:lumMod val="40000"/>
                  <a:lumOff val="60000"/>
                </a:schemeClr>
              </a:gs>
              <a:gs pos="100000">
                <a:srgbClr val="000082"/>
              </a:gs>
              <a:gs pos="100000">
                <a:srgbClr val="0047FF"/>
              </a:gs>
            </a:gsLst>
            <a:lin ang="27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642910" y="357166"/>
            <a:ext cx="7875361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000" b="1" cap="none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Стихотворный  ералаш</a:t>
            </a:r>
            <a:endParaRPr lang="ru-RU" sz="6000" b="1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sp>
        <p:nvSpPr>
          <p:cNvPr id="4" name="Прямоугольник 3">
            <a:hlinkClick r:id="rId2" action="ppaction://hlinksldjump"/>
          </p:cNvPr>
          <p:cNvSpPr/>
          <p:nvPr/>
        </p:nvSpPr>
        <p:spPr>
          <a:xfrm>
            <a:off x="285720" y="6215082"/>
            <a:ext cx="2214578" cy="428628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главная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5" name="Прямоугольник 4">
            <a:hlinkClick r:id="rId3" action="ppaction://hlinksldjump"/>
          </p:cNvPr>
          <p:cNvSpPr/>
          <p:nvPr/>
        </p:nvSpPr>
        <p:spPr>
          <a:xfrm>
            <a:off x="6143636" y="6215082"/>
            <a:ext cx="2214578" cy="428628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Правильный ответ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28596" y="2143116"/>
            <a:ext cx="857256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Не тот ли, вы к кому меня ещё с пелён,</a:t>
            </a:r>
          </a:p>
          <a:p>
            <a:r>
              <a:rPr lang="ru-RU" sz="3600" b="1" dirty="0" smtClean="0"/>
              <a:t>Для замыслов каких-то непонятных,</a:t>
            </a:r>
          </a:p>
          <a:p>
            <a:r>
              <a:rPr lang="ru-RU" sz="3600" b="1" dirty="0" err="1" smtClean="0"/>
              <a:t>Дитёй</a:t>
            </a:r>
            <a:r>
              <a:rPr lang="ru-RU" sz="3600" b="1" dirty="0" smtClean="0"/>
              <a:t> возили на поклон?</a:t>
            </a:r>
          </a:p>
          <a:p>
            <a:endParaRPr lang="ru-RU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>
            <a:gsLst>
              <a:gs pos="35000">
                <a:schemeClr val="accent4">
                  <a:lumMod val="75000"/>
                </a:schemeClr>
              </a:gs>
              <a:gs pos="14000">
                <a:schemeClr val="accent4">
                  <a:lumMod val="60000"/>
                  <a:lumOff val="40000"/>
                </a:schemeClr>
              </a:gs>
              <a:gs pos="68000">
                <a:schemeClr val="accent4">
                  <a:lumMod val="20000"/>
                  <a:lumOff val="80000"/>
                </a:schemeClr>
              </a:gs>
              <a:gs pos="53000">
                <a:schemeClr val="accent4">
                  <a:lumMod val="40000"/>
                  <a:lumOff val="60000"/>
                </a:schemeClr>
              </a:gs>
              <a:gs pos="99000">
                <a:schemeClr val="accent2">
                  <a:lumMod val="40000"/>
                  <a:lumOff val="60000"/>
                </a:schemeClr>
              </a:gs>
              <a:gs pos="100000">
                <a:srgbClr val="000082"/>
              </a:gs>
              <a:gs pos="100000">
                <a:srgbClr val="0047FF"/>
              </a:gs>
            </a:gsLst>
            <a:lin ang="27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642910" y="357166"/>
            <a:ext cx="7875361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000" b="1" cap="none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Стихотворный  ералаш</a:t>
            </a:r>
            <a:endParaRPr lang="ru-RU" sz="6000" b="1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sp>
        <p:nvSpPr>
          <p:cNvPr id="4" name="Прямоугольник 3">
            <a:hlinkClick r:id="rId2" action="ppaction://hlinksldjump"/>
          </p:cNvPr>
          <p:cNvSpPr/>
          <p:nvPr/>
        </p:nvSpPr>
        <p:spPr>
          <a:xfrm>
            <a:off x="285720" y="6215082"/>
            <a:ext cx="2214578" cy="428628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главная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5" name="Прямоугольник 4">
            <a:hlinkClick r:id="rId3" action="ppaction://hlinksldjump"/>
          </p:cNvPr>
          <p:cNvSpPr/>
          <p:nvPr/>
        </p:nvSpPr>
        <p:spPr>
          <a:xfrm>
            <a:off x="6143636" y="6215082"/>
            <a:ext cx="2214578" cy="428628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Правильный ответ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357290" y="1928802"/>
            <a:ext cx="6357982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Да, были люди в наше время,</a:t>
            </a:r>
          </a:p>
          <a:p>
            <a:r>
              <a:rPr lang="ru-RU" sz="3600" b="1" dirty="0" smtClean="0"/>
              <a:t>Не то, что нынешнее племя,</a:t>
            </a:r>
          </a:p>
          <a:p>
            <a:r>
              <a:rPr lang="ru-RU" sz="3600" b="1" dirty="0" smtClean="0"/>
              <a:t>Богатыри – не вы!</a:t>
            </a:r>
          </a:p>
          <a:p>
            <a:endParaRPr lang="ru-RU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82000">
                <a:schemeClr val="accent6">
                  <a:lumMod val="75000"/>
                  <a:alpha val="88000"/>
                </a:schemeClr>
              </a:gs>
              <a:gs pos="59000">
                <a:schemeClr val="accent6">
                  <a:lumMod val="60000"/>
                  <a:lumOff val="40000"/>
                </a:schemeClr>
              </a:gs>
              <a:gs pos="12000">
                <a:srgbClr val="FFC000"/>
              </a:gs>
              <a:gs pos="100000">
                <a:srgbClr val="4D0808"/>
              </a:gs>
            </a:gsLst>
            <a:path path="circle">
              <a:fillToRect l="100000" t="100000"/>
            </a:path>
            <a:tileRect r="-100000" b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>
            <a:hlinkClick r:id="rId2" action="ppaction://hlinksldjump"/>
          </p:cNvPr>
          <p:cNvSpPr/>
          <p:nvPr/>
        </p:nvSpPr>
        <p:spPr>
          <a:xfrm>
            <a:off x="285720" y="6215082"/>
            <a:ext cx="2214578" cy="428628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главная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28596" y="0"/>
            <a:ext cx="8215370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/>
              <a:t>В глуши, во мраке заточенья,</a:t>
            </a:r>
          </a:p>
          <a:p>
            <a:r>
              <a:rPr lang="ru-RU" sz="4400" b="1" dirty="0" smtClean="0"/>
              <a:t>Тянулись тихо дни мои</a:t>
            </a:r>
          </a:p>
          <a:p>
            <a:r>
              <a:rPr lang="ru-RU" sz="4400" b="1" dirty="0" smtClean="0"/>
              <a:t>Без божества, без вдохновенья,</a:t>
            </a:r>
          </a:p>
          <a:p>
            <a:r>
              <a:rPr lang="ru-RU" sz="4400" b="1" dirty="0" smtClean="0"/>
              <a:t>Без слёз, без жизни, без любви.</a:t>
            </a:r>
          </a:p>
          <a:p>
            <a:endParaRPr lang="ru-RU" sz="4400" b="1" dirty="0"/>
          </a:p>
        </p:txBody>
      </p:sp>
      <p:sp>
        <p:nvSpPr>
          <p:cNvPr id="5" name="Стрелка вниз 4"/>
          <p:cNvSpPr/>
          <p:nvPr/>
        </p:nvSpPr>
        <p:spPr>
          <a:xfrm>
            <a:off x="3857620" y="2786058"/>
            <a:ext cx="1071570" cy="1357322"/>
          </a:xfrm>
          <a:prstGeom prst="downArrow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857224" y="4214818"/>
            <a:ext cx="7929618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rgbClr val="990000"/>
                </a:solidFill>
              </a:rPr>
              <a:t>А.С.Пушкин «Я помню чудное мгновенье..»</a:t>
            </a:r>
            <a:endParaRPr lang="ru-RU" sz="4400" dirty="0">
              <a:solidFill>
                <a:srgbClr val="990000"/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>
                                      <p:cBhvr override="childStyle">
                                        <p:cTn id="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82000">
                <a:schemeClr val="accent6">
                  <a:lumMod val="75000"/>
                  <a:alpha val="88000"/>
                </a:schemeClr>
              </a:gs>
              <a:gs pos="59000">
                <a:schemeClr val="accent6">
                  <a:lumMod val="60000"/>
                  <a:lumOff val="40000"/>
                </a:schemeClr>
              </a:gs>
              <a:gs pos="12000">
                <a:srgbClr val="FFC000"/>
              </a:gs>
              <a:gs pos="100000">
                <a:srgbClr val="4D0808"/>
              </a:gs>
            </a:gsLst>
            <a:path path="circle">
              <a:fillToRect l="100000" t="100000"/>
            </a:path>
            <a:tileRect r="-100000" b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>
            <a:hlinkClick r:id="rId2" action="ppaction://hlinksldjump"/>
          </p:cNvPr>
          <p:cNvSpPr/>
          <p:nvPr/>
        </p:nvSpPr>
        <p:spPr>
          <a:xfrm>
            <a:off x="285720" y="6215082"/>
            <a:ext cx="2214578" cy="428628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главная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4" name="Стрелка вниз 3"/>
          <p:cNvSpPr/>
          <p:nvPr/>
        </p:nvSpPr>
        <p:spPr>
          <a:xfrm>
            <a:off x="3857620" y="1928802"/>
            <a:ext cx="1071570" cy="1357322"/>
          </a:xfrm>
          <a:prstGeom prst="downArrow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285720" y="357166"/>
            <a:ext cx="835824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Один я здесь, как царь воздушный.</a:t>
            </a:r>
          </a:p>
          <a:p>
            <a:r>
              <a:rPr lang="ru-RU" sz="3600" b="1" dirty="0" smtClean="0"/>
              <a:t>Страданья в сердце стеснены,</a:t>
            </a:r>
          </a:p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1285852" y="3929066"/>
            <a:ext cx="6500858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chemeClr val="accent2">
                    <a:lumMod val="50000"/>
                  </a:schemeClr>
                </a:solidFill>
              </a:rPr>
              <a:t>М.Ю.Лермонтов «Одиночество»</a:t>
            </a:r>
            <a:endParaRPr lang="ru-RU" sz="4400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>
                                      <p:cBhvr override="childStyle">
                                        <p:cTn id="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tint val="66000"/>
                  <a:satMod val="160000"/>
                </a:schemeClr>
              </a:gs>
              <a:gs pos="50000">
                <a:schemeClr val="accent6">
                  <a:lumMod val="60000"/>
                  <a:lumOff val="40000"/>
                  <a:tint val="44500"/>
                  <a:satMod val="160000"/>
                </a:schemeClr>
              </a:gs>
              <a:gs pos="100000">
                <a:schemeClr val="accent6">
                  <a:lumMod val="60000"/>
                  <a:lumOff val="40000"/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1142976" y="500042"/>
            <a:ext cx="6487738" cy="92333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Chevron">
              <a:avLst/>
            </a:prstTxWarp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Литература 18 века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85786" y="1785926"/>
            <a:ext cx="742955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 </a:t>
            </a:r>
            <a:r>
              <a:rPr lang="ru-RU" sz="3600" b="1" dirty="0" smtClean="0">
                <a:solidFill>
                  <a:srgbClr val="0070C0"/>
                </a:solidFill>
              </a:rPr>
              <a:t>Русская императрица, шагавшая в ногу с Просвещением ( в частности, она переписывалась с французским философом Д. </a:t>
            </a:r>
            <a:r>
              <a:rPr lang="ru-RU" sz="3600" b="1" dirty="0" err="1" smtClean="0">
                <a:solidFill>
                  <a:srgbClr val="0070C0"/>
                </a:solidFill>
              </a:rPr>
              <a:t>Дилро</a:t>
            </a:r>
            <a:r>
              <a:rPr lang="ru-RU" sz="3600" b="1" dirty="0" smtClean="0">
                <a:solidFill>
                  <a:srgbClr val="0070C0"/>
                </a:solidFill>
              </a:rPr>
              <a:t>)</a:t>
            </a:r>
            <a:endParaRPr lang="ru-RU" sz="3600" b="1" dirty="0">
              <a:solidFill>
                <a:srgbClr val="0070C0"/>
              </a:solidFill>
            </a:endParaRPr>
          </a:p>
        </p:txBody>
      </p:sp>
      <p:sp>
        <p:nvSpPr>
          <p:cNvPr id="4" name="Прямоугольник 3">
            <a:hlinkClick r:id="rId2" action="ppaction://hlinksldjump"/>
          </p:cNvPr>
          <p:cNvSpPr/>
          <p:nvPr/>
        </p:nvSpPr>
        <p:spPr>
          <a:xfrm>
            <a:off x="285720" y="6215082"/>
            <a:ext cx="2214578" cy="428628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главная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5" name="Прямоугольник 4">
            <a:hlinkClick r:id="rId3" action="ppaction://hlinksldjump"/>
          </p:cNvPr>
          <p:cNvSpPr/>
          <p:nvPr/>
        </p:nvSpPr>
        <p:spPr>
          <a:xfrm>
            <a:off x="6143636" y="6215082"/>
            <a:ext cx="2214578" cy="428628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Правильный ответ</a:t>
            </a:r>
            <a:endParaRPr lang="ru-RU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82000">
                <a:schemeClr val="accent6">
                  <a:lumMod val="75000"/>
                  <a:alpha val="88000"/>
                </a:schemeClr>
              </a:gs>
              <a:gs pos="59000">
                <a:schemeClr val="accent6">
                  <a:lumMod val="60000"/>
                  <a:lumOff val="40000"/>
                </a:schemeClr>
              </a:gs>
              <a:gs pos="12000">
                <a:srgbClr val="FFC000"/>
              </a:gs>
              <a:gs pos="100000">
                <a:srgbClr val="4D0808"/>
              </a:gs>
            </a:gsLst>
            <a:path path="circle">
              <a:fillToRect l="100000" t="100000"/>
            </a:path>
            <a:tileRect r="-100000" b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>
            <a:hlinkClick r:id="rId2" action="ppaction://hlinksldjump"/>
          </p:cNvPr>
          <p:cNvSpPr/>
          <p:nvPr/>
        </p:nvSpPr>
        <p:spPr>
          <a:xfrm>
            <a:off x="285720" y="6215082"/>
            <a:ext cx="2214578" cy="428628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главная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4" name="Стрелка вниз 3"/>
          <p:cNvSpPr/>
          <p:nvPr/>
        </p:nvSpPr>
        <p:spPr>
          <a:xfrm>
            <a:off x="3857620" y="1928802"/>
            <a:ext cx="1071570" cy="1357322"/>
          </a:xfrm>
          <a:prstGeom prst="downArrow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857224" y="214290"/>
            <a:ext cx="721523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Дика, печальна, молчалива,</a:t>
            </a:r>
          </a:p>
          <a:p>
            <a:r>
              <a:rPr lang="ru-RU" sz="3600" b="1" dirty="0" smtClean="0"/>
              <a:t>Как лань лесная, боязлива.</a:t>
            </a:r>
          </a:p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1357290" y="3714752"/>
            <a:ext cx="6572296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chemeClr val="accent2">
                    <a:lumMod val="50000"/>
                  </a:schemeClr>
                </a:solidFill>
              </a:rPr>
              <a:t>А.С.Пушкин «Евгений Онегин»</a:t>
            </a:r>
            <a:endParaRPr lang="ru-RU" sz="4400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>
                                      <p:cBhvr override="childStyle">
                                        <p:cTn id="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82000">
                <a:schemeClr val="accent6">
                  <a:lumMod val="75000"/>
                  <a:alpha val="88000"/>
                </a:schemeClr>
              </a:gs>
              <a:gs pos="59000">
                <a:schemeClr val="accent6">
                  <a:lumMod val="60000"/>
                  <a:lumOff val="40000"/>
                </a:schemeClr>
              </a:gs>
              <a:gs pos="12000">
                <a:srgbClr val="FFC000"/>
              </a:gs>
              <a:gs pos="100000">
                <a:srgbClr val="4D0808"/>
              </a:gs>
            </a:gsLst>
            <a:path path="circle">
              <a:fillToRect l="100000" t="100000"/>
            </a:path>
            <a:tileRect r="-100000" b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>
            <a:hlinkClick r:id="rId2" action="ppaction://hlinksldjump"/>
          </p:cNvPr>
          <p:cNvSpPr/>
          <p:nvPr/>
        </p:nvSpPr>
        <p:spPr>
          <a:xfrm>
            <a:off x="285720" y="6215082"/>
            <a:ext cx="2214578" cy="428628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главная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4" name="Стрелка вниз 3"/>
          <p:cNvSpPr/>
          <p:nvPr/>
        </p:nvSpPr>
        <p:spPr>
          <a:xfrm>
            <a:off x="3857620" y="2428868"/>
            <a:ext cx="1071570" cy="1357322"/>
          </a:xfrm>
          <a:prstGeom prst="downArrow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285720" y="214290"/>
            <a:ext cx="857256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Не тот ли, вы к кому меня ещё с пелён,</a:t>
            </a:r>
          </a:p>
          <a:p>
            <a:r>
              <a:rPr lang="ru-RU" sz="3600" b="1" dirty="0" smtClean="0"/>
              <a:t>Для замыслов каких-то непонятных,</a:t>
            </a:r>
          </a:p>
          <a:p>
            <a:r>
              <a:rPr lang="ru-RU" sz="3600" b="1" dirty="0" err="1" smtClean="0"/>
              <a:t>Дитёй</a:t>
            </a:r>
            <a:r>
              <a:rPr lang="ru-RU" sz="3600" b="1" dirty="0" smtClean="0"/>
              <a:t> возили на поклон?</a:t>
            </a:r>
          </a:p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2357422" y="4500570"/>
            <a:ext cx="4786346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chemeClr val="accent2">
                    <a:lumMod val="50000"/>
                  </a:schemeClr>
                </a:solidFill>
              </a:rPr>
              <a:t>А.С.Грибоедов «Горе от ума»</a:t>
            </a:r>
            <a:endParaRPr lang="ru-RU" sz="4400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>
                                      <p:cBhvr override="childStyle">
                                        <p:cTn id="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82000">
                <a:schemeClr val="accent6">
                  <a:lumMod val="75000"/>
                  <a:alpha val="88000"/>
                </a:schemeClr>
              </a:gs>
              <a:gs pos="59000">
                <a:schemeClr val="accent6">
                  <a:lumMod val="60000"/>
                  <a:lumOff val="40000"/>
                </a:schemeClr>
              </a:gs>
              <a:gs pos="12000">
                <a:srgbClr val="FFC000"/>
              </a:gs>
              <a:gs pos="100000">
                <a:srgbClr val="4D0808"/>
              </a:gs>
            </a:gsLst>
            <a:path path="circle">
              <a:fillToRect l="100000" t="100000"/>
            </a:path>
            <a:tileRect r="-100000" b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>
            <a:hlinkClick r:id="rId2" action="ppaction://hlinksldjump"/>
          </p:cNvPr>
          <p:cNvSpPr/>
          <p:nvPr/>
        </p:nvSpPr>
        <p:spPr>
          <a:xfrm>
            <a:off x="285720" y="6215082"/>
            <a:ext cx="2214578" cy="428628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главная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4" name="Стрелка вниз 3"/>
          <p:cNvSpPr/>
          <p:nvPr/>
        </p:nvSpPr>
        <p:spPr>
          <a:xfrm>
            <a:off x="3929058" y="2357430"/>
            <a:ext cx="1071570" cy="1357322"/>
          </a:xfrm>
          <a:prstGeom prst="downArrow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1428728" y="0"/>
            <a:ext cx="6357982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Да, были люди в наше время,</a:t>
            </a:r>
          </a:p>
          <a:p>
            <a:r>
              <a:rPr lang="ru-RU" sz="3600" b="1" dirty="0" smtClean="0"/>
              <a:t>Не то, что нынешнее племя,</a:t>
            </a:r>
          </a:p>
          <a:p>
            <a:r>
              <a:rPr lang="ru-RU" sz="3600" b="1" dirty="0" smtClean="0"/>
              <a:t>Богатыри – не вы!</a:t>
            </a:r>
          </a:p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2000232" y="4500570"/>
            <a:ext cx="528641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rgbClr val="990000"/>
                </a:solidFill>
              </a:rPr>
              <a:t>М.Ю.Лермонтов «Бородино»</a:t>
            </a:r>
            <a:endParaRPr lang="ru-RU" sz="4400" dirty="0">
              <a:solidFill>
                <a:srgbClr val="990000"/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>
                                      <p:cBhvr override="childStyle">
                                        <p:cTn id="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4" grpId="0" animBg="1"/>
      <p:bldP spid="6" grpId="0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7072338"/>
          </a:xfrm>
          <a:prstGeom prst="rect">
            <a:avLst/>
          </a:prstGeom>
          <a:gradFill flip="none" rotWithShape="1">
            <a:gsLst>
              <a:gs pos="34000">
                <a:srgbClr val="DDEBCF"/>
              </a:gs>
              <a:gs pos="56000">
                <a:schemeClr val="accent3">
                  <a:lumMod val="60000"/>
                  <a:lumOff val="40000"/>
                </a:schemeClr>
              </a:gs>
              <a:gs pos="89000">
                <a:schemeClr val="accent3">
                  <a:lumMod val="60000"/>
                  <a:lumOff val="40000"/>
                </a:schemeClr>
              </a:gs>
            </a:gsLst>
            <a:path path="rect">
              <a:fillToRect r="100000" b="100000"/>
            </a:path>
            <a:tileRect l="-100000" t="-100000"/>
          </a:gradFill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1928794" y="357166"/>
            <a:ext cx="5826275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6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Узнай писателя</a:t>
            </a:r>
            <a:endParaRPr lang="ru-RU" sz="66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4" name="Содержимое 3" descr="0_2fb35_34df561f_X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071934" y="1500174"/>
            <a:ext cx="4175200" cy="4525962"/>
          </a:xfrm>
          <a:prstGeom prst="rect">
            <a:avLst/>
          </a:prstGeom>
        </p:spPr>
      </p:pic>
      <p:sp>
        <p:nvSpPr>
          <p:cNvPr id="5" name="Прямоугольник 4">
            <a:hlinkClick r:id="rId3" action="ppaction://hlinksldjump"/>
          </p:cNvPr>
          <p:cNvSpPr/>
          <p:nvPr/>
        </p:nvSpPr>
        <p:spPr>
          <a:xfrm>
            <a:off x="285720" y="6215082"/>
            <a:ext cx="2214578" cy="428628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главная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6" name="Прямоугольник 5">
            <a:hlinkClick r:id="rId4" action="ppaction://hlinksldjump"/>
          </p:cNvPr>
          <p:cNvSpPr/>
          <p:nvPr/>
        </p:nvSpPr>
        <p:spPr>
          <a:xfrm>
            <a:off x="6143636" y="6215082"/>
            <a:ext cx="2214578" cy="428628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Правильный ответ</a:t>
            </a:r>
            <a:endParaRPr lang="ru-RU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7072338"/>
          </a:xfrm>
          <a:prstGeom prst="rect">
            <a:avLst/>
          </a:prstGeom>
          <a:gradFill flip="none" rotWithShape="1">
            <a:gsLst>
              <a:gs pos="34000">
                <a:srgbClr val="DDEBCF"/>
              </a:gs>
              <a:gs pos="56000">
                <a:schemeClr val="accent3">
                  <a:lumMod val="60000"/>
                  <a:lumOff val="40000"/>
                </a:schemeClr>
              </a:gs>
              <a:gs pos="89000">
                <a:schemeClr val="accent3">
                  <a:lumMod val="60000"/>
                  <a:lumOff val="40000"/>
                </a:schemeClr>
              </a:gs>
            </a:gsLst>
            <a:path path="rect">
              <a:fillToRect r="100000" b="100000"/>
            </a:path>
            <a:tileRect l="-100000" t="-100000"/>
          </a:gradFill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1928794" y="357166"/>
            <a:ext cx="5826275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6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Узнай писателя</a:t>
            </a:r>
            <a:endParaRPr lang="ru-RU" sz="66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4" name="Прямоугольник 3">
            <a:hlinkClick r:id="rId2" action="ppaction://hlinksldjump"/>
          </p:cNvPr>
          <p:cNvSpPr/>
          <p:nvPr/>
        </p:nvSpPr>
        <p:spPr>
          <a:xfrm>
            <a:off x="285720" y="6215082"/>
            <a:ext cx="2214578" cy="428628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главная</a:t>
            </a:r>
            <a:endParaRPr lang="ru-RU" sz="3200" b="1" dirty="0">
              <a:solidFill>
                <a:srgbClr val="FF0000"/>
              </a:solidFill>
            </a:endParaRPr>
          </a:p>
        </p:txBody>
      </p:sp>
      <p:pic>
        <p:nvPicPr>
          <p:cNvPr id="5" name="Содержимое 3" descr="0_2fb35_34df561f_XL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288833" y="1481138"/>
            <a:ext cx="3614334" cy="4525962"/>
          </a:xfrm>
          <a:prstGeom prst="rect">
            <a:avLst/>
          </a:prstGeom>
        </p:spPr>
      </p:pic>
      <p:sp>
        <p:nvSpPr>
          <p:cNvPr id="6" name="Прямоугольник 5">
            <a:hlinkClick r:id="rId4" action="ppaction://hlinksldjump"/>
          </p:cNvPr>
          <p:cNvSpPr/>
          <p:nvPr/>
        </p:nvSpPr>
        <p:spPr>
          <a:xfrm>
            <a:off x="6143636" y="6215082"/>
            <a:ext cx="2214578" cy="428628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Правильный ответ</a:t>
            </a:r>
            <a:endParaRPr lang="ru-RU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7072338"/>
          </a:xfrm>
          <a:prstGeom prst="rect">
            <a:avLst/>
          </a:prstGeom>
          <a:gradFill flip="none" rotWithShape="1">
            <a:gsLst>
              <a:gs pos="34000">
                <a:srgbClr val="DDEBCF"/>
              </a:gs>
              <a:gs pos="56000">
                <a:schemeClr val="accent3">
                  <a:lumMod val="60000"/>
                  <a:lumOff val="40000"/>
                </a:schemeClr>
              </a:gs>
              <a:gs pos="89000">
                <a:schemeClr val="accent3">
                  <a:lumMod val="60000"/>
                  <a:lumOff val="40000"/>
                </a:schemeClr>
              </a:gs>
            </a:gsLst>
            <a:path path="rect">
              <a:fillToRect r="100000" b="100000"/>
            </a:path>
            <a:tileRect l="-100000" t="-100000"/>
          </a:gradFill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1928794" y="357166"/>
            <a:ext cx="5826275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6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Узнай писателя</a:t>
            </a:r>
            <a:endParaRPr lang="ru-RU" sz="66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4" name="Прямоугольник 3">
            <a:hlinkClick r:id="rId2" action="ppaction://hlinksldjump"/>
          </p:cNvPr>
          <p:cNvSpPr/>
          <p:nvPr/>
        </p:nvSpPr>
        <p:spPr>
          <a:xfrm>
            <a:off x="285720" y="6215082"/>
            <a:ext cx="2214578" cy="428628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главная</a:t>
            </a:r>
            <a:endParaRPr lang="ru-RU" sz="3200" b="1" dirty="0">
              <a:solidFill>
                <a:srgbClr val="FF0000"/>
              </a:solidFill>
            </a:endParaRPr>
          </a:p>
        </p:txBody>
      </p:sp>
      <p:pic>
        <p:nvPicPr>
          <p:cNvPr id="5" name="Содержимое 3" descr="0_2fb35_34df561f_XL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43029" y="1481138"/>
            <a:ext cx="3105941" cy="4525962"/>
          </a:xfrm>
          <a:prstGeom prst="rect">
            <a:avLst/>
          </a:prstGeom>
        </p:spPr>
      </p:pic>
      <p:sp>
        <p:nvSpPr>
          <p:cNvPr id="6" name="Прямоугольник 5">
            <a:hlinkClick r:id="rId4" action="ppaction://hlinksldjump"/>
          </p:cNvPr>
          <p:cNvSpPr/>
          <p:nvPr/>
        </p:nvSpPr>
        <p:spPr>
          <a:xfrm>
            <a:off x="6143636" y="6215082"/>
            <a:ext cx="2214578" cy="428628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Правильный ответ</a:t>
            </a:r>
            <a:endParaRPr lang="ru-RU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7072338"/>
          </a:xfrm>
          <a:prstGeom prst="rect">
            <a:avLst/>
          </a:prstGeom>
          <a:gradFill flip="none" rotWithShape="1">
            <a:gsLst>
              <a:gs pos="34000">
                <a:srgbClr val="DDEBCF"/>
              </a:gs>
              <a:gs pos="56000">
                <a:schemeClr val="accent3">
                  <a:lumMod val="60000"/>
                  <a:lumOff val="40000"/>
                </a:schemeClr>
              </a:gs>
              <a:gs pos="89000">
                <a:schemeClr val="accent3">
                  <a:lumMod val="60000"/>
                  <a:lumOff val="40000"/>
                </a:schemeClr>
              </a:gs>
            </a:gsLst>
            <a:path path="rect">
              <a:fillToRect r="100000" b="100000"/>
            </a:path>
            <a:tileRect l="-100000" t="-100000"/>
          </a:gradFill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1928794" y="357166"/>
            <a:ext cx="5826275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6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Узнай писателя</a:t>
            </a:r>
            <a:endParaRPr lang="ru-RU" sz="66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4" name="Прямоугольник 3">
            <a:hlinkClick r:id="rId2" action="ppaction://hlinksldjump"/>
          </p:cNvPr>
          <p:cNvSpPr/>
          <p:nvPr/>
        </p:nvSpPr>
        <p:spPr>
          <a:xfrm>
            <a:off x="285720" y="6215082"/>
            <a:ext cx="2214578" cy="428628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главная</a:t>
            </a:r>
            <a:endParaRPr lang="ru-RU" sz="3200" b="1" dirty="0">
              <a:solidFill>
                <a:srgbClr val="FF0000"/>
              </a:solidFill>
            </a:endParaRPr>
          </a:p>
        </p:txBody>
      </p:sp>
      <p:pic>
        <p:nvPicPr>
          <p:cNvPr id="5" name="Содержимое 3" descr="0_2fb35_34df561f_XL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062597" y="1481138"/>
            <a:ext cx="4066806" cy="4525962"/>
          </a:xfrm>
          <a:prstGeom prst="rect">
            <a:avLst/>
          </a:prstGeom>
        </p:spPr>
      </p:pic>
      <p:sp>
        <p:nvSpPr>
          <p:cNvPr id="6" name="Прямоугольник 5">
            <a:hlinkClick r:id="rId4" action="ppaction://hlinksldjump"/>
          </p:cNvPr>
          <p:cNvSpPr/>
          <p:nvPr/>
        </p:nvSpPr>
        <p:spPr>
          <a:xfrm>
            <a:off x="6143636" y="6215082"/>
            <a:ext cx="2214578" cy="428628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Правильный ответ</a:t>
            </a:r>
            <a:endParaRPr lang="ru-RU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7072338"/>
          </a:xfrm>
          <a:prstGeom prst="rect">
            <a:avLst/>
          </a:prstGeom>
          <a:gradFill flip="none" rotWithShape="1">
            <a:gsLst>
              <a:gs pos="34000">
                <a:srgbClr val="DDEBCF"/>
              </a:gs>
              <a:gs pos="56000">
                <a:schemeClr val="accent3">
                  <a:lumMod val="60000"/>
                  <a:lumOff val="40000"/>
                </a:schemeClr>
              </a:gs>
              <a:gs pos="89000">
                <a:schemeClr val="accent3">
                  <a:lumMod val="60000"/>
                  <a:lumOff val="40000"/>
                </a:schemeClr>
              </a:gs>
            </a:gsLst>
            <a:path path="rect">
              <a:fillToRect r="100000" b="100000"/>
            </a:path>
            <a:tileRect l="-100000" t="-100000"/>
          </a:gradFill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1928794" y="357166"/>
            <a:ext cx="5826275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6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Узнай писателя</a:t>
            </a:r>
            <a:endParaRPr lang="ru-RU" sz="66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4" name="Прямоугольник 3">
            <a:hlinkClick r:id="rId2" action="ppaction://hlinksldjump"/>
          </p:cNvPr>
          <p:cNvSpPr/>
          <p:nvPr/>
        </p:nvSpPr>
        <p:spPr>
          <a:xfrm>
            <a:off x="285720" y="6215082"/>
            <a:ext cx="2214578" cy="428628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главная</a:t>
            </a:r>
            <a:endParaRPr lang="ru-RU" sz="3200" b="1" dirty="0">
              <a:solidFill>
                <a:srgbClr val="FF0000"/>
              </a:solidFill>
            </a:endParaRPr>
          </a:p>
        </p:txBody>
      </p:sp>
      <p:pic>
        <p:nvPicPr>
          <p:cNvPr id="5" name="Содержимое 3" descr="0_2fb35_34df561f_XL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95895" y="1481138"/>
            <a:ext cx="2600209" cy="4525962"/>
          </a:xfrm>
          <a:prstGeom prst="rect">
            <a:avLst/>
          </a:prstGeom>
        </p:spPr>
      </p:pic>
      <p:sp>
        <p:nvSpPr>
          <p:cNvPr id="6" name="Прямоугольник 5">
            <a:hlinkClick r:id="rId4" action="ppaction://hlinksldjump"/>
          </p:cNvPr>
          <p:cNvSpPr/>
          <p:nvPr/>
        </p:nvSpPr>
        <p:spPr>
          <a:xfrm>
            <a:off x="6143636" y="6215082"/>
            <a:ext cx="2214578" cy="428628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Правильный ответ</a:t>
            </a:r>
            <a:endParaRPr lang="ru-RU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21000">
                <a:srgbClr val="D6B19C"/>
              </a:gs>
              <a:gs pos="59000">
                <a:srgbClr val="D49E6C"/>
              </a:gs>
              <a:gs pos="74000">
                <a:srgbClr val="A65528">
                  <a:alpha val="80000"/>
                </a:srgbClr>
              </a:gs>
              <a:gs pos="89000">
                <a:srgbClr val="990000"/>
              </a:gs>
            </a:gsLst>
            <a:lin ang="2700000" scaled="0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>
            <a:hlinkClick r:id="rId2" action="ppaction://hlinksldjump"/>
          </p:cNvPr>
          <p:cNvSpPr/>
          <p:nvPr/>
        </p:nvSpPr>
        <p:spPr>
          <a:xfrm>
            <a:off x="285720" y="6215082"/>
            <a:ext cx="2214578" cy="428628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главная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929190" y="2571744"/>
            <a:ext cx="6286544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rgbClr val="0070C0"/>
                </a:solidFill>
              </a:rPr>
              <a:t>Жуковский В.А.</a:t>
            </a:r>
          </a:p>
          <a:p>
            <a:endParaRPr lang="ru-RU" sz="4400" b="1" dirty="0">
              <a:solidFill>
                <a:srgbClr val="0070C0"/>
              </a:solidFill>
            </a:endParaRPr>
          </a:p>
        </p:txBody>
      </p:sp>
      <p:pic>
        <p:nvPicPr>
          <p:cNvPr id="4" name="Содержимое 3" descr="0_2fb35_34df561f_XL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285728"/>
            <a:ext cx="4175200" cy="4525962"/>
          </a:xfrm>
          <a:prstGeom prst="rect">
            <a:avLst/>
          </a:prstGeom>
        </p:spPr>
      </p:pic>
      <p:sp>
        <p:nvSpPr>
          <p:cNvPr id="6" name="Стрелка вправо 5"/>
          <p:cNvSpPr/>
          <p:nvPr/>
        </p:nvSpPr>
        <p:spPr>
          <a:xfrm>
            <a:off x="4214810" y="2571744"/>
            <a:ext cx="785818" cy="785818"/>
          </a:xfrm>
          <a:prstGeom prst="rightArrow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>
                                      <p:cBhvr override="childStyle">
                                        <p:cTn id="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21000">
                <a:srgbClr val="D6B19C"/>
              </a:gs>
              <a:gs pos="59000">
                <a:srgbClr val="D49E6C"/>
              </a:gs>
              <a:gs pos="74000">
                <a:srgbClr val="A65528">
                  <a:alpha val="80000"/>
                </a:srgbClr>
              </a:gs>
              <a:gs pos="89000">
                <a:srgbClr val="990000"/>
              </a:gs>
            </a:gsLst>
            <a:lin ang="2700000" scaled="0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>
            <a:hlinkClick r:id="rId2" action="ppaction://hlinksldjump"/>
          </p:cNvPr>
          <p:cNvSpPr/>
          <p:nvPr/>
        </p:nvSpPr>
        <p:spPr>
          <a:xfrm>
            <a:off x="285720" y="6215082"/>
            <a:ext cx="2214578" cy="428628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главная</a:t>
            </a:r>
            <a:endParaRPr lang="ru-RU" sz="3200" b="1" dirty="0">
              <a:solidFill>
                <a:srgbClr val="FF0000"/>
              </a:solidFill>
            </a:endParaRPr>
          </a:p>
        </p:txBody>
      </p:sp>
      <p:pic>
        <p:nvPicPr>
          <p:cNvPr id="3" name="Содержимое 3" descr="0_2fb35_34df561f_XL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500042"/>
            <a:ext cx="3614334" cy="452596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643438" y="2643182"/>
            <a:ext cx="392909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rgbClr val="0070C0"/>
                </a:solidFill>
              </a:rPr>
              <a:t>Державин Г.Р.</a:t>
            </a:r>
          </a:p>
          <a:p>
            <a:endParaRPr lang="ru-RU" sz="4400" b="1" dirty="0">
              <a:solidFill>
                <a:srgbClr val="0070C0"/>
              </a:solidFill>
            </a:endParaRPr>
          </a:p>
        </p:txBody>
      </p:sp>
      <p:sp>
        <p:nvSpPr>
          <p:cNvPr id="6" name="Стрелка вправо 5"/>
          <p:cNvSpPr/>
          <p:nvPr/>
        </p:nvSpPr>
        <p:spPr>
          <a:xfrm>
            <a:off x="3714744" y="2643182"/>
            <a:ext cx="785818" cy="785818"/>
          </a:xfrm>
          <a:prstGeom prst="rightArrow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>
                                      <p:cBhvr override="childStyle">
                                        <p:cTn id="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tint val="66000"/>
                  <a:satMod val="160000"/>
                </a:schemeClr>
              </a:gs>
              <a:gs pos="50000">
                <a:schemeClr val="accent6">
                  <a:lumMod val="60000"/>
                  <a:lumOff val="40000"/>
                  <a:tint val="44500"/>
                  <a:satMod val="160000"/>
                </a:schemeClr>
              </a:gs>
              <a:gs pos="100000">
                <a:schemeClr val="accent6">
                  <a:lumMod val="60000"/>
                  <a:lumOff val="40000"/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>
            <a:hlinkClick r:id="rId2" action="ppaction://hlinksldjump"/>
          </p:cNvPr>
          <p:cNvSpPr txBox="1"/>
          <p:nvPr/>
        </p:nvSpPr>
        <p:spPr>
          <a:xfrm>
            <a:off x="0" y="1571612"/>
            <a:ext cx="8929718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</a:t>
            </a:r>
            <a:r>
              <a:rPr lang="ru-RU" sz="3200" b="1" dirty="0" smtClean="0">
                <a:solidFill>
                  <a:srgbClr val="FF0000"/>
                </a:solidFill>
              </a:rPr>
              <a:t>« Я связь миров повсюду сущих,</a:t>
            </a:r>
            <a:br>
              <a:rPr lang="ru-RU" sz="3200" b="1" dirty="0" smtClean="0">
                <a:solidFill>
                  <a:srgbClr val="FF0000"/>
                </a:solidFill>
              </a:rPr>
            </a:br>
            <a:r>
              <a:rPr lang="ru-RU" sz="3200" b="1" dirty="0" smtClean="0">
                <a:solidFill>
                  <a:srgbClr val="FF0000"/>
                </a:solidFill>
              </a:rPr>
              <a:t>       Я крайняя степень вещества,</a:t>
            </a:r>
            <a:br>
              <a:rPr lang="ru-RU" sz="3200" b="1" dirty="0" smtClean="0">
                <a:solidFill>
                  <a:srgbClr val="FF0000"/>
                </a:solidFill>
              </a:rPr>
            </a:br>
            <a:r>
              <a:rPr lang="ru-RU" sz="3200" b="1" dirty="0" smtClean="0">
                <a:solidFill>
                  <a:srgbClr val="FF0000"/>
                </a:solidFill>
              </a:rPr>
              <a:t>       Я средоточие живущих,</a:t>
            </a:r>
            <a:br>
              <a:rPr lang="ru-RU" sz="3200" b="1" dirty="0" smtClean="0">
                <a:solidFill>
                  <a:srgbClr val="FF0000"/>
                </a:solidFill>
              </a:rPr>
            </a:br>
            <a:r>
              <a:rPr lang="ru-RU" sz="3200" b="1" dirty="0" smtClean="0">
                <a:solidFill>
                  <a:srgbClr val="FF0000"/>
                </a:solidFill>
              </a:rPr>
              <a:t>       Черта </a:t>
            </a:r>
            <a:r>
              <a:rPr lang="ru-RU" sz="3200" b="1" dirty="0" err="1" smtClean="0">
                <a:solidFill>
                  <a:srgbClr val="FF0000"/>
                </a:solidFill>
              </a:rPr>
              <a:t>начальна</a:t>
            </a:r>
            <a:r>
              <a:rPr lang="ru-RU" sz="3200" b="1" dirty="0" smtClean="0">
                <a:solidFill>
                  <a:srgbClr val="FF0000"/>
                </a:solidFill>
              </a:rPr>
              <a:t> Божества,</a:t>
            </a:r>
            <a:br>
              <a:rPr lang="ru-RU" sz="3200" b="1" dirty="0" smtClean="0">
                <a:solidFill>
                  <a:srgbClr val="FF0000"/>
                </a:solidFill>
              </a:rPr>
            </a:br>
            <a:r>
              <a:rPr lang="ru-RU" sz="3200" b="1" dirty="0" smtClean="0">
                <a:solidFill>
                  <a:srgbClr val="FF0000"/>
                </a:solidFill>
              </a:rPr>
              <a:t>       Я телом в прахе истлеваю,</a:t>
            </a:r>
            <a:br>
              <a:rPr lang="ru-RU" sz="3200" b="1" dirty="0" smtClean="0">
                <a:solidFill>
                  <a:srgbClr val="FF0000"/>
                </a:solidFill>
              </a:rPr>
            </a:br>
            <a:r>
              <a:rPr lang="ru-RU" sz="3200" b="1" dirty="0" smtClean="0">
                <a:solidFill>
                  <a:srgbClr val="FF0000"/>
                </a:solidFill>
              </a:rPr>
              <a:t>       Умом громам повелеваю,</a:t>
            </a:r>
            <a:br>
              <a:rPr lang="ru-RU" sz="3200" b="1" dirty="0" smtClean="0">
                <a:solidFill>
                  <a:srgbClr val="FF0000"/>
                </a:solidFill>
              </a:rPr>
            </a:br>
            <a:r>
              <a:rPr lang="ru-RU" sz="3200" b="1" dirty="0" smtClean="0">
                <a:solidFill>
                  <a:srgbClr val="FF0000"/>
                </a:solidFill>
              </a:rPr>
              <a:t>        Я царь – я раб – я червь – я бог!»</a:t>
            </a:r>
            <a:br>
              <a:rPr lang="ru-RU" sz="3200" b="1" dirty="0" smtClean="0">
                <a:solidFill>
                  <a:srgbClr val="FF0000"/>
                </a:solidFill>
              </a:rPr>
            </a:br>
            <a:r>
              <a:rPr lang="ru-RU" sz="4800" b="1" dirty="0" smtClean="0">
                <a:solidFill>
                  <a:srgbClr val="00B0F0"/>
                </a:solidFill>
              </a:rPr>
              <a:t>Название стихотворного жанра.</a:t>
            </a:r>
            <a:br>
              <a:rPr lang="ru-RU" sz="4800" b="1" dirty="0" smtClean="0">
                <a:solidFill>
                  <a:srgbClr val="00B0F0"/>
                </a:solidFill>
              </a:rPr>
            </a:br>
            <a:endParaRPr lang="ru-RU" sz="4800" b="1" dirty="0">
              <a:solidFill>
                <a:srgbClr val="00B0F0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142976" y="500042"/>
            <a:ext cx="6487738" cy="92333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Chevron">
              <a:avLst/>
            </a:prstTxWarp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Литература 18 века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" name="Прямоугольник 2">
            <a:hlinkClick r:id="rId3" action="ppaction://hlinksldjump"/>
          </p:cNvPr>
          <p:cNvSpPr/>
          <p:nvPr/>
        </p:nvSpPr>
        <p:spPr>
          <a:xfrm>
            <a:off x="285720" y="6215082"/>
            <a:ext cx="2214578" cy="428628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главная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143636" y="6215082"/>
            <a:ext cx="2214578" cy="428628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Правильный ответ</a:t>
            </a:r>
            <a:endParaRPr lang="ru-RU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21000">
                <a:srgbClr val="D6B19C"/>
              </a:gs>
              <a:gs pos="59000">
                <a:srgbClr val="D49E6C"/>
              </a:gs>
              <a:gs pos="74000">
                <a:srgbClr val="A65528">
                  <a:alpha val="80000"/>
                </a:srgbClr>
              </a:gs>
              <a:gs pos="89000">
                <a:srgbClr val="990000"/>
              </a:gs>
            </a:gsLst>
            <a:lin ang="2700000" scaled="0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>
            <a:hlinkClick r:id="rId2" action="ppaction://hlinksldjump"/>
          </p:cNvPr>
          <p:cNvSpPr/>
          <p:nvPr/>
        </p:nvSpPr>
        <p:spPr>
          <a:xfrm>
            <a:off x="285720" y="6215082"/>
            <a:ext cx="2214578" cy="428628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главная</a:t>
            </a:r>
            <a:endParaRPr lang="ru-RU" sz="3200" b="1" dirty="0">
              <a:solidFill>
                <a:srgbClr val="FF0000"/>
              </a:solidFill>
            </a:endParaRPr>
          </a:p>
        </p:txBody>
      </p:sp>
      <p:pic>
        <p:nvPicPr>
          <p:cNvPr id="3" name="Содержимое 3" descr="0_2fb35_34df561f_XL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14282" y="428604"/>
            <a:ext cx="3105941" cy="452596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357686" y="2571744"/>
            <a:ext cx="378621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rgbClr val="0070C0"/>
                </a:solidFill>
              </a:rPr>
              <a:t>Горький М. А.</a:t>
            </a:r>
            <a:endParaRPr lang="ru-RU" sz="4400" b="1" dirty="0">
              <a:solidFill>
                <a:srgbClr val="0070C0"/>
              </a:solidFill>
            </a:endParaRPr>
          </a:p>
        </p:txBody>
      </p:sp>
      <p:sp>
        <p:nvSpPr>
          <p:cNvPr id="6" name="Стрелка вправо 5"/>
          <p:cNvSpPr/>
          <p:nvPr/>
        </p:nvSpPr>
        <p:spPr>
          <a:xfrm>
            <a:off x="3500430" y="2571744"/>
            <a:ext cx="785818" cy="785818"/>
          </a:xfrm>
          <a:prstGeom prst="rightArrow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>
                                      <p:cBhvr override="childStyle">
                                        <p:cTn id="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21000">
                <a:srgbClr val="D6B19C"/>
              </a:gs>
              <a:gs pos="59000">
                <a:srgbClr val="D49E6C"/>
              </a:gs>
              <a:gs pos="74000">
                <a:srgbClr val="A65528">
                  <a:alpha val="80000"/>
                </a:srgbClr>
              </a:gs>
              <a:gs pos="89000">
                <a:srgbClr val="990000"/>
              </a:gs>
            </a:gsLst>
            <a:lin ang="2700000" scaled="0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>
            <a:hlinkClick r:id="rId2" action="ppaction://hlinksldjump"/>
          </p:cNvPr>
          <p:cNvSpPr/>
          <p:nvPr/>
        </p:nvSpPr>
        <p:spPr>
          <a:xfrm>
            <a:off x="285720" y="6215082"/>
            <a:ext cx="2214578" cy="428628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главная</a:t>
            </a:r>
            <a:endParaRPr lang="ru-RU" sz="3200" b="1" dirty="0">
              <a:solidFill>
                <a:srgbClr val="FF0000"/>
              </a:solidFill>
            </a:endParaRPr>
          </a:p>
        </p:txBody>
      </p:sp>
      <p:pic>
        <p:nvPicPr>
          <p:cNvPr id="3" name="Содержимое 3" descr="0_2fb35_34df561f_XL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214290"/>
            <a:ext cx="4066806" cy="4525962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4643438" y="2571744"/>
            <a:ext cx="4858222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24078" indent="-514350"/>
            <a:r>
              <a:rPr lang="ru-RU" sz="4400" b="1" dirty="0" smtClean="0">
                <a:solidFill>
                  <a:srgbClr val="0070C0"/>
                </a:solidFill>
              </a:rPr>
              <a:t>Солженицын А.И</a:t>
            </a:r>
            <a:r>
              <a:rPr lang="ru-RU" dirty="0" smtClean="0"/>
              <a:t>.</a:t>
            </a:r>
          </a:p>
        </p:txBody>
      </p:sp>
      <p:sp>
        <p:nvSpPr>
          <p:cNvPr id="8" name="Стрелка вправо 7"/>
          <p:cNvSpPr/>
          <p:nvPr/>
        </p:nvSpPr>
        <p:spPr>
          <a:xfrm>
            <a:off x="4071934" y="2643182"/>
            <a:ext cx="785818" cy="785818"/>
          </a:xfrm>
          <a:prstGeom prst="rightArrow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>
                                      <p:cBhvr override="childStyle">
                                        <p:cTn id="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21000">
                <a:srgbClr val="D6B19C"/>
              </a:gs>
              <a:gs pos="59000">
                <a:srgbClr val="D49E6C"/>
              </a:gs>
              <a:gs pos="74000">
                <a:srgbClr val="A65528">
                  <a:alpha val="80000"/>
                </a:srgbClr>
              </a:gs>
              <a:gs pos="89000">
                <a:srgbClr val="990000"/>
              </a:gs>
            </a:gsLst>
            <a:lin ang="2700000" scaled="0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>
            <a:hlinkClick r:id="rId2" action="ppaction://hlinksldjump"/>
          </p:cNvPr>
          <p:cNvSpPr/>
          <p:nvPr/>
        </p:nvSpPr>
        <p:spPr>
          <a:xfrm>
            <a:off x="285720" y="6215082"/>
            <a:ext cx="2214578" cy="428628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главная</a:t>
            </a:r>
            <a:endParaRPr lang="ru-RU" sz="3200" b="1" dirty="0">
              <a:solidFill>
                <a:srgbClr val="FF0000"/>
              </a:solidFill>
            </a:endParaRPr>
          </a:p>
        </p:txBody>
      </p:sp>
      <p:pic>
        <p:nvPicPr>
          <p:cNvPr id="3" name="Содержимое 3" descr="0_2fb35_34df561f_XL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14282" y="357166"/>
            <a:ext cx="2600209" cy="452596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286248" y="2357430"/>
            <a:ext cx="314327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rgbClr val="0070C0"/>
                </a:solidFill>
              </a:rPr>
              <a:t>Есенин С.А.</a:t>
            </a:r>
          </a:p>
          <a:p>
            <a:endParaRPr lang="ru-RU" sz="4400" b="1" dirty="0">
              <a:solidFill>
                <a:srgbClr val="0070C0"/>
              </a:solidFill>
            </a:endParaRPr>
          </a:p>
        </p:txBody>
      </p:sp>
      <p:sp>
        <p:nvSpPr>
          <p:cNvPr id="5" name="Стрелка вправо 4"/>
          <p:cNvSpPr/>
          <p:nvPr/>
        </p:nvSpPr>
        <p:spPr>
          <a:xfrm>
            <a:off x="3214678" y="2500306"/>
            <a:ext cx="785818" cy="785818"/>
          </a:xfrm>
          <a:prstGeom prst="rightArrow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>
                                      <p:cBhvr override="childStyle">
                                        <p:cTn id="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70000">
                <a:srgbClr val="7030A0"/>
              </a:gs>
              <a:gs pos="39999">
                <a:srgbClr val="0A128C"/>
              </a:gs>
              <a:gs pos="91000">
                <a:srgbClr val="181CC7"/>
              </a:gs>
              <a:gs pos="88000">
                <a:srgbClr val="7005D4"/>
              </a:gs>
              <a:gs pos="27000">
                <a:srgbClr val="8C3D91">
                  <a:alpha val="73000"/>
                </a:srgbClr>
              </a:gs>
            </a:gsLst>
            <a:lin ang="5400000" scaled="0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4067944" y="5733256"/>
            <a:ext cx="460851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Выполнила Панарина Людмила</a:t>
            </a:r>
            <a:endParaRPr lang="ru-RU" sz="3200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483768" y="1052736"/>
            <a:ext cx="3816424" cy="1571402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Wave2">
              <a:avLst/>
            </a:prstTxWarp>
            <a:spAutoFit/>
          </a:bodyPr>
          <a:lstStyle/>
          <a:p>
            <a:pPr algn="ctr"/>
            <a:r>
              <a:rPr lang="ru-RU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конец</a:t>
            </a:r>
            <a:endParaRPr lang="ru-RU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C0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500" autoRev="1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7" dur="500" autoRev="1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8" dur="500" autoRev="1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500" autoRev="1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tint val="66000"/>
                  <a:satMod val="160000"/>
                </a:schemeClr>
              </a:gs>
              <a:gs pos="50000">
                <a:schemeClr val="accent6">
                  <a:lumMod val="60000"/>
                  <a:lumOff val="40000"/>
                  <a:tint val="44500"/>
                  <a:satMod val="160000"/>
                </a:schemeClr>
              </a:gs>
              <a:gs pos="100000">
                <a:schemeClr val="accent6">
                  <a:lumMod val="60000"/>
                  <a:lumOff val="40000"/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1142976" y="500042"/>
            <a:ext cx="6487738" cy="92333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Chevron">
              <a:avLst/>
            </a:prstTxWarp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Литература 18 века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" name="Прямоугольник 2">
            <a:hlinkClick r:id="rId2" action="ppaction://hlinksldjump"/>
          </p:cNvPr>
          <p:cNvSpPr/>
          <p:nvPr/>
        </p:nvSpPr>
        <p:spPr>
          <a:xfrm>
            <a:off x="285720" y="6215082"/>
            <a:ext cx="2214578" cy="428628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главная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4" name="Прямоугольник 3">
            <a:hlinkClick r:id="rId3" action="ppaction://hlinksldjump"/>
          </p:cNvPr>
          <p:cNvSpPr/>
          <p:nvPr/>
        </p:nvSpPr>
        <p:spPr>
          <a:xfrm>
            <a:off x="6143636" y="6215082"/>
            <a:ext cx="2214578" cy="428628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Правильный ответ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214414" y="1928802"/>
            <a:ext cx="7715304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</a:t>
            </a:r>
            <a:r>
              <a:rPr lang="ru-RU" sz="4400" b="1" dirty="0" smtClean="0">
                <a:solidFill>
                  <a:srgbClr val="00B0F0"/>
                </a:solidFill>
              </a:rPr>
              <a:t>Писатель, о котором Екатерина II сказала: «Бунтовщик, хуже Пугачева!»</a:t>
            </a:r>
            <a:endParaRPr lang="ru-RU" sz="4400" b="1" dirty="0">
              <a:solidFill>
                <a:srgbClr val="00B0F0"/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tint val="66000"/>
                  <a:satMod val="160000"/>
                </a:schemeClr>
              </a:gs>
              <a:gs pos="50000">
                <a:schemeClr val="accent6">
                  <a:lumMod val="60000"/>
                  <a:lumOff val="40000"/>
                  <a:tint val="44500"/>
                  <a:satMod val="160000"/>
                </a:schemeClr>
              </a:gs>
              <a:gs pos="100000">
                <a:schemeClr val="accent6">
                  <a:lumMod val="60000"/>
                  <a:lumOff val="40000"/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1142976" y="500042"/>
            <a:ext cx="6487738" cy="92333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Chevron">
              <a:avLst/>
            </a:prstTxWarp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Литература 18 века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" name="Прямоугольник 2">
            <a:hlinkClick r:id="rId2" action="ppaction://hlinksldjump"/>
          </p:cNvPr>
          <p:cNvSpPr/>
          <p:nvPr/>
        </p:nvSpPr>
        <p:spPr>
          <a:xfrm>
            <a:off x="285720" y="6215082"/>
            <a:ext cx="2214578" cy="428628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главная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28662" y="2643182"/>
            <a:ext cx="7358114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rgbClr val="00B0F0"/>
                </a:solidFill>
              </a:rPr>
              <a:t>« И крестьянки (?) умеют» Н.М. Карамзин.</a:t>
            </a:r>
            <a:endParaRPr lang="ru-RU" sz="4400" b="1" dirty="0">
              <a:solidFill>
                <a:srgbClr val="00B0F0"/>
              </a:solidFill>
            </a:endParaRPr>
          </a:p>
        </p:txBody>
      </p:sp>
      <p:sp>
        <p:nvSpPr>
          <p:cNvPr id="5" name="Прямоугольник 4">
            <a:hlinkClick r:id="rId3" action="ppaction://hlinksldjump"/>
          </p:cNvPr>
          <p:cNvSpPr/>
          <p:nvPr/>
        </p:nvSpPr>
        <p:spPr>
          <a:xfrm>
            <a:off x="6143636" y="6215082"/>
            <a:ext cx="2214578" cy="428628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Правильный ответ</a:t>
            </a:r>
            <a:endParaRPr lang="ru-RU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r:embed="rId2" cstate="print"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571472" y="357166"/>
            <a:ext cx="800105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>
                <a:solidFill>
                  <a:schemeClr val="accent2">
                    <a:lumMod val="75000"/>
                  </a:schemeClr>
                </a:solidFill>
              </a:rPr>
              <a:t>Господствующее литературное направление 18 века в России?</a:t>
            </a:r>
            <a:endParaRPr lang="ru-RU" sz="40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Стрелка вниз 2"/>
          <p:cNvSpPr/>
          <p:nvPr/>
        </p:nvSpPr>
        <p:spPr>
          <a:xfrm>
            <a:off x="3714744" y="1643050"/>
            <a:ext cx="1071570" cy="1357322"/>
          </a:xfrm>
          <a:prstGeom prst="downArrow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1785918" y="3429000"/>
            <a:ext cx="564360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>
                <a:solidFill>
                  <a:srgbClr val="0070C0"/>
                </a:solidFill>
              </a:rPr>
              <a:t>Классицизм</a:t>
            </a:r>
            <a:endParaRPr lang="ru-RU" sz="6000" b="1" dirty="0">
              <a:solidFill>
                <a:srgbClr val="0070C0"/>
              </a:solidFill>
            </a:endParaRPr>
          </a:p>
        </p:txBody>
      </p:sp>
      <p:sp>
        <p:nvSpPr>
          <p:cNvPr id="8" name="Прямоугольник 7">
            <a:hlinkClick r:id="rId3" action="ppaction://hlinksldjump"/>
          </p:cNvPr>
          <p:cNvSpPr/>
          <p:nvPr/>
        </p:nvSpPr>
        <p:spPr>
          <a:xfrm>
            <a:off x="285720" y="6215082"/>
            <a:ext cx="2214578" cy="428628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главная</a:t>
            </a:r>
            <a:endParaRPr lang="ru-RU" sz="3200" b="1" dirty="0">
              <a:solidFill>
                <a:srgbClr val="FF0000"/>
              </a:solidFill>
            </a:endParaRPr>
          </a:p>
        </p:txBody>
      </p:sp>
      <p:pic>
        <p:nvPicPr>
          <p:cNvPr id="9" name="Рисунок 8" descr="images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715008" y="4000504"/>
            <a:ext cx="2857520" cy="2428892"/>
          </a:xfrm>
          <a:prstGeom prst="rect">
            <a:avLst/>
          </a:prstGeom>
          <a:scene3d>
            <a:camera prst="perspectiveHeroicExtremeLeftFacing"/>
            <a:lightRig rig="threePt" dir="t"/>
          </a:scene3d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>
                                      <p:cBhvr override="childStyle">
                                        <p:cTn id="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r:embed="rId2" cstate="print"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285720" y="500042"/>
            <a:ext cx="857256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</a:rPr>
              <a:t>Русская императрица, шагавшая в ногу с Просвещением ( в частности, она переписывалась с французским философом Д. </a:t>
            </a:r>
            <a:r>
              <a:rPr lang="ru-RU" sz="3600" b="1" dirty="0" err="1" smtClean="0">
                <a:solidFill>
                  <a:srgbClr val="C00000"/>
                </a:solidFill>
              </a:rPr>
              <a:t>Дилро</a:t>
            </a:r>
            <a:r>
              <a:rPr lang="ru-RU" sz="3600" b="1" dirty="0" smtClean="0">
                <a:solidFill>
                  <a:srgbClr val="C00000"/>
                </a:solidFill>
              </a:rPr>
              <a:t>)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3" name="Стрелка вниз 2"/>
          <p:cNvSpPr/>
          <p:nvPr/>
        </p:nvSpPr>
        <p:spPr>
          <a:xfrm>
            <a:off x="3857620" y="3000372"/>
            <a:ext cx="1071570" cy="1357322"/>
          </a:xfrm>
          <a:prstGeom prst="downArrow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1857356" y="5072074"/>
            <a:ext cx="485778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>
                <a:solidFill>
                  <a:srgbClr val="0070C0"/>
                </a:solidFill>
              </a:rPr>
              <a:t>Екатерина</a:t>
            </a:r>
            <a:endParaRPr lang="ru-RU" sz="5400" b="1" dirty="0">
              <a:solidFill>
                <a:srgbClr val="0070C0"/>
              </a:solidFill>
            </a:endParaRPr>
          </a:p>
        </p:txBody>
      </p:sp>
      <p:sp>
        <p:nvSpPr>
          <p:cNvPr id="7" name="Прямоугольник 6">
            <a:hlinkClick r:id="rId3" action="ppaction://hlinksldjump"/>
          </p:cNvPr>
          <p:cNvSpPr/>
          <p:nvPr/>
        </p:nvSpPr>
        <p:spPr>
          <a:xfrm>
            <a:off x="285720" y="6215082"/>
            <a:ext cx="2214578" cy="428628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главная</a:t>
            </a:r>
            <a:endParaRPr lang="ru-RU" sz="3200" b="1" dirty="0">
              <a:solidFill>
                <a:srgbClr val="FF0000"/>
              </a:solidFill>
            </a:endParaRPr>
          </a:p>
        </p:txBody>
      </p:sp>
      <p:pic>
        <p:nvPicPr>
          <p:cNvPr id="8" name="Рисунок 7" descr="56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572132" y="2786058"/>
            <a:ext cx="2352681" cy="2286016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>
                                      <p:cBhvr override="childStyle">
                                        <p:cTn id="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1039</TotalTime>
  <Words>1092</Words>
  <Application>Microsoft Office PowerPoint</Application>
  <PresentationFormat>Экран (4:3)</PresentationFormat>
  <Paragraphs>229</Paragraphs>
  <Slides>53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53</vt:i4>
      </vt:variant>
    </vt:vector>
  </HeadingPairs>
  <TitlesOfParts>
    <vt:vector size="54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Слайд 32</vt:lpstr>
      <vt:lpstr>Слайд 33</vt:lpstr>
      <vt:lpstr>Слайд 34</vt:lpstr>
      <vt:lpstr>Слайд 35</vt:lpstr>
      <vt:lpstr>Слайд 36</vt:lpstr>
      <vt:lpstr>Слайд 37</vt:lpstr>
      <vt:lpstr>Слайд 38</vt:lpstr>
      <vt:lpstr>Слайд 39</vt:lpstr>
      <vt:lpstr>Слайд 40</vt:lpstr>
      <vt:lpstr>Слайд 41</vt:lpstr>
      <vt:lpstr>Слайд 42</vt:lpstr>
      <vt:lpstr>Слайд 43</vt:lpstr>
      <vt:lpstr>Слайд 44</vt:lpstr>
      <vt:lpstr>Слайд 45</vt:lpstr>
      <vt:lpstr>Слайд 46</vt:lpstr>
      <vt:lpstr>Слайд 47</vt:lpstr>
      <vt:lpstr>Слайд 48</vt:lpstr>
      <vt:lpstr>Слайд 49</vt:lpstr>
      <vt:lpstr>Слайд 50</vt:lpstr>
      <vt:lpstr>Слайд 51</vt:lpstr>
      <vt:lpstr>Слайд 52</vt:lpstr>
      <vt:lpstr>Слайд 53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пользователь</cp:lastModifiedBy>
  <cp:revision>65</cp:revision>
  <dcterms:created xsi:type="dcterms:W3CDTF">2013-10-08T08:39:47Z</dcterms:created>
  <dcterms:modified xsi:type="dcterms:W3CDTF">2013-10-14T05:02:09Z</dcterms:modified>
</cp:coreProperties>
</file>