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6"/>
  </p:notes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6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86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5" r:id="rId49"/>
    <p:sldId id="306" r:id="rId50"/>
    <p:sldId id="307" r:id="rId51"/>
    <p:sldId id="308" r:id="rId52"/>
    <p:sldId id="309" r:id="rId53"/>
    <p:sldId id="310" r:id="rId54"/>
    <p:sldId id="311" r:id="rId5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499B"/>
    <a:srgbClr val="FF6600"/>
    <a:srgbClr val="00FF00"/>
    <a:srgbClr val="7C08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02" autoAdjust="0"/>
    <p:restoredTop sz="94660"/>
  </p:normalViewPr>
  <p:slideViewPr>
    <p:cSldViewPr>
      <p:cViewPr varScale="1">
        <p:scale>
          <a:sx n="68" d="100"/>
          <a:sy n="68" d="100"/>
        </p:scale>
        <p:origin x="-8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2A88E-979A-413E-BB2A-88B13596AEA3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B32BC-1BB3-44D4-8361-57E03E4CE91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7003A3-7BFF-4C38-B7CF-8C1B4604467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8D5C43-E04C-49AA-B2B6-55DCBE3FB64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8DA9C9-2EC2-4B52-BA36-D6190E1C1FA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1F7F4-CDD1-49F9-9AEA-5862F94677A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3.xml"/><Relationship Id="rId7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79;&#1086;&#1078;\&#1082;&#1080;&#1085;&#1086;\&#1082;&#1080;&#1085;&#1086;.mp4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2.xml"/><Relationship Id="rId7" Type="http://schemas.openxmlformats.org/officeDocument/2006/relationships/slide" Target="slide2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10" Type="http://schemas.openxmlformats.org/officeDocument/2006/relationships/slide" Target="slide27.xml"/><Relationship Id="rId4" Type="http://schemas.openxmlformats.org/officeDocument/2006/relationships/slide" Target="slide21.xml"/><Relationship Id="rId9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31.xml"/><Relationship Id="rId7" Type="http://schemas.openxmlformats.org/officeDocument/2006/relationships/slide" Target="slide3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10" Type="http://schemas.openxmlformats.org/officeDocument/2006/relationships/slide" Target="slide35.xml"/><Relationship Id="rId4" Type="http://schemas.openxmlformats.org/officeDocument/2006/relationships/slide" Target="slide30.xml"/><Relationship Id="rId9" Type="http://schemas.openxmlformats.org/officeDocument/2006/relationships/slide" Target="slide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3" Type="http://schemas.openxmlformats.org/officeDocument/2006/relationships/slide" Target="slide40.xml"/><Relationship Id="rId7" Type="http://schemas.openxmlformats.org/officeDocument/2006/relationships/slide" Target="slide4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2.xml"/><Relationship Id="rId11" Type="http://schemas.openxmlformats.org/officeDocument/2006/relationships/slide" Target="slide45.xml"/><Relationship Id="rId5" Type="http://schemas.openxmlformats.org/officeDocument/2006/relationships/slide" Target="slide41.xml"/><Relationship Id="rId10" Type="http://schemas.openxmlformats.org/officeDocument/2006/relationships/slide" Target="slide46.xml"/><Relationship Id="rId4" Type="http://schemas.openxmlformats.org/officeDocument/2006/relationships/slide" Target="slide39.xml"/><Relationship Id="rId9" Type="http://schemas.openxmlformats.org/officeDocument/2006/relationships/slide" Target="slide4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8.xml"/><Relationship Id="rId7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8424731_2795685_209898.jp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2000" y="838200"/>
            <a:ext cx="7518598" cy="5791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Здорово жить!</a:t>
            </a:r>
            <a:endParaRPr lang="ru-RU" sz="96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70299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524000"/>
            <a:ext cx="243840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457200"/>
            <a:ext cx="6629400" cy="212365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sz="6600" b="1" dirty="0" smtClean="0">
                <a:solidFill>
                  <a:schemeClr val="bg1"/>
                </a:solidFill>
              </a:rPr>
              <a:t>В12, С, А. В2 – </a:t>
            </a:r>
            <a:r>
              <a:rPr lang="ru-RU" sz="6600" b="1" dirty="0" smtClean="0">
                <a:solidFill>
                  <a:schemeClr val="bg1"/>
                </a:solidFill>
              </a:rPr>
              <a:t>это</a:t>
            </a:r>
            <a:endParaRPr lang="ru-RU" sz="6600" b="1" dirty="0" smtClean="0">
              <a:solidFill>
                <a:schemeClr val="bg1"/>
              </a:solidFill>
            </a:endParaRPr>
          </a:p>
          <a:p>
            <a:endParaRPr lang="ru-RU" sz="66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4114800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3733800"/>
            <a:ext cx="7010400" cy="132343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Витамины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153400" y="6248400"/>
            <a:ext cx="838200" cy="60960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1295400" y="3505200"/>
            <a:ext cx="1600200" cy="838200"/>
          </a:xfrm>
          <a:prstGeom prst="bevel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агетная рамка 4">
            <a:hlinkClick r:id="rId4" action="ppaction://hlinksldjump"/>
          </p:cNvPr>
          <p:cNvSpPr/>
          <p:nvPr/>
        </p:nvSpPr>
        <p:spPr>
          <a:xfrm>
            <a:off x="533400" y="2133600"/>
            <a:ext cx="1600200" cy="838200"/>
          </a:xfrm>
          <a:prstGeom prst="bevel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>
            <a:hlinkClick r:id="rId5" action="ppaction://hlinksldjump"/>
          </p:cNvPr>
          <p:cNvSpPr/>
          <p:nvPr/>
        </p:nvSpPr>
        <p:spPr>
          <a:xfrm>
            <a:off x="914400" y="5181600"/>
            <a:ext cx="1676400" cy="838200"/>
          </a:xfrm>
          <a:prstGeom prst="bevel">
            <a:avLst/>
          </a:prstGeom>
          <a:solidFill>
            <a:srgbClr val="7C085B"/>
          </a:solidFill>
          <a:ln>
            <a:solidFill>
              <a:srgbClr val="7C0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>
            <a:hlinkClick r:id="rId6" action="ppaction://hlinksldjump"/>
          </p:cNvPr>
          <p:cNvSpPr/>
          <p:nvPr/>
        </p:nvSpPr>
        <p:spPr>
          <a:xfrm>
            <a:off x="3505200" y="2514600"/>
            <a:ext cx="1676400" cy="838200"/>
          </a:xfrm>
          <a:prstGeom prst="bevel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>
            <a:hlinkClick r:id="rId7" action="ppaction://hlinksldjump"/>
          </p:cNvPr>
          <p:cNvSpPr/>
          <p:nvPr/>
        </p:nvSpPr>
        <p:spPr>
          <a:xfrm>
            <a:off x="4876800" y="3733800"/>
            <a:ext cx="1752600" cy="838200"/>
          </a:xfrm>
          <a:prstGeom prst="bevel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>
            <a:hlinkClick r:id="rId8" action="ppaction://hlinksldjump"/>
          </p:cNvPr>
          <p:cNvSpPr/>
          <p:nvPr/>
        </p:nvSpPr>
        <p:spPr>
          <a:xfrm>
            <a:off x="3581400" y="5257800"/>
            <a:ext cx="1676400" cy="838200"/>
          </a:xfrm>
          <a:prstGeom prst="bevel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уб 9"/>
          <p:cNvSpPr/>
          <p:nvPr/>
        </p:nvSpPr>
        <p:spPr>
          <a:xfrm>
            <a:off x="2133600" y="381000"/>
            <a:ext cx="4495800" cy="1371600"/>
          </a:xfrm>
          <a:prstGeom prst="cube">
            <a:avLst/>
          </a:prstGeom>
          <a:solidFill>
            <a:schemeClr val="accent4">
              <a:lumMod val="5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спорт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2" name="Багетная рамка 11">
            <a:hlinkClick r:id="rId9" action="ppaction://hlinksldjump"/>
          </p:cNvPr>
          <p:cNvSpPr/>
          <p:nvPr/>
        </p:nvSpPr>
        <p:spPr>
          <a:xfrm>
            <a:off x="6553200" y="4876800"/>
            <a:ext cx="1676400" cy="838200"/>
          </a:xfrm>
          <a:prstGeom prst="bevel">
            <a:avLst/>
          </a:prstGeom>
          <a:solidFill>
            <a:schemeClr val="accent2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>
            <a:hlinkClick r:id="rId10" action="ppaction://hlinksldjump"/>
          </p:cNvPr>
          <p:cNvSpPr/>
          <p:nvPr/>
        </p:nvSpPr>
        <p:spPr>
          <a:xfrm>
            <a:off x="6477000" y="2514600"/>
            <a:ext cx="1676400" cy="838200"/>
          </a:xfrm>
          <a:prstGeom prst="bevel">
            <a:avLst/>
          </a:prstGeom>
          <a:solidFill>
            <a:srgbClr val="002060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85800" y="1447800"/>
            <a:ext cx="990600" cy="6096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2 </a:t>
            </a:r>
            <a:r>
              <a:rPr lang="ru-RU" sz="2800" dirty="0" smtClean="0"/>
              <a:t>б</a:t>
            </a:r>
            <a:endParaRPr lang="ru-RU" sz="2800" dirty="0"/>
          </a:p>
        </p:txBody>
      </p:sp>
      <p:sp>
        <p:nvSpPr>
          <p:cNvPr id="16" name="Овал 15"/>
          <p:cNvSpPr/>
          <p:nvPr/>
        </p:nvSpPr>
        <p:spPr>
          <a:xfrm>
            <a:off x="6858000" y="4191000"/>
            <a:ext cx="990600" cy="6096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2 б</a:t>
            </a:r>
            <a:endParaRPr lang="ru-RU" sz="2800" dirty="0"/>
          </a:p>
        </p:txBody>
      </p:sp>
      <p:sp>
        <p:nvSpPr>
          <p:cNvPr id="17" name="Овал 16"/>
          <p:cNvSpPr/>
          <p:nvPr/>
        </p:nvSpPr>
        <p:spPr>
          <a:xfrm>
            <a:off x="1600200" y="2895600"/>
            <a:ext cx="990600" cy="6096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 б </a:t>
            </a:r>
            <a:endParaRPr lang="ru-RU" sz="2800" dirty="0"/>
          </a:p>
        </p:txBody>
      </p:sp>
      <p:sp>
        <p:nvSpPr>
          <p:cNvPr id="18" name="Овал 17"/>
          <p:cNvSpPr/>
          <p:nvPr/>
        </p:nvSpPr>
        <p:spPr>
          <a:xfrm>
            <a:off x="5334000" y="3048000"/>
            <a:ext cx="990600" cy="6096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2 б</a:t>
            </a:r>
            <a:endParaRPr lang="ru-RU" sz="2800" dirty="0"/>
          </a:p>
        </p:txBody>
      </p:sp>
      <p:sp>
        <p:nvSpPr>
          <p:cNvPr id="19" name="Овал 18"/>
          <p:cNvSpPr/>
          <p:nvPr/>
        </p:nvSpPr>
        <p:spPr>
          <a:xfrm>
            <a:off x="3733800" y="1905000"/>
            <a:ext cx="990600" cy="6096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3 б</a:t>
            </a:r>
            <a:endParaRPr lang="ru-RU" sz="2800" dirty="0"/>
          </a:p>
        </p:txBody>
      </p:sp>
      <p:sp>
        <p:nvSpPr>
          <p:cNvPr id="20" name="Овал 19"/>
          <p:cNvSpPr/>
          <p:nvPr/>
        </p:nvSpPr>
        <p:spPr>
          <a:xfrm>
            <a:off x="1143000" y="4495800"/>
            <a:ext cx="990600" cy="6096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3 б</a:t>
            </a:r>
            <a:endParaRPr lang="ru-RU" sz="2800" dirty="0"/>
          </a:p>
        </p:txBody>
      </p:sp>
      <p:sp>
        <p:nvSpPr>
          <p:cNvPr id="21" name="Овал 20"/>
          <p:cNvSpPr/>
          <p:nvPr/>
        </p:nvSpPr>
        <p:spPr>
          <a:xfrm>
            <a:off x="3886200" y="4572000"/>
            <a:ext cx="990600" cy="6096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</a:t>
            </a:r>
            <a:r>
              <a:rPr lang="ru-RU" sz="2800" dirty="0" smtClean="0"/>
              <a:t> б</a:t>
            </a:r>
            <a:endParaRPr lang="ru-RU" sz="2800" dirty="0"/>
          </a:p>
        </p:txBody>
      </p:sp>
      <p:sp>
        <p:nvSpPr>
          <p:cNvPr id="22" name="Овал 21"/>
          <p:cNvSpPr/>
          <p:nvPr/>
        </p:nvSpPr>
        <p:spPr>
          <a:xfrm>
            <a:off x="6781800" y="1828800"/>
            <a:ext cx="990600" cy="6096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4б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rogram Files (x86)\Microsoft Office\MEDIA\CAGCAT10\j029976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57200"/>
            <a:ext cx="1827886" cy="15041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533400"/>
            <a:ext cx="5715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Как называется обувь для игры в регби? 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57800" y="4953000"/>
            <a:ext cx="2971800" cy="106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019800" y="4800600"/>
            <a:ext cx="204036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err="1" smtClean="0">
                <a:solidFill>
                  <a:srgbClr val="FF0000"/>
                </a:solidFill>
              </a:rPr>
              <a:t>Буцы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12" name="Рисунок 11" descr="Без имени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4724400"/>
            <a:ext cx="2590324" cy="17526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248400" y="3810000"/>
            <a:ext cx="2514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Правильный ответ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iCA8MG41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3429000"/>
            <a:ext cx="3962400" cy="3200400"/>
          </a:xfrm>
          <a:prstGeom prst="rect">
            <a:avLst/>
          </a:prstGeom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возврат 15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1295400"/>
            <a:ext cx="6477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Название площадки, на которой выступают боксёры?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Без имен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4572000"/>
            <a:ext cx="2590324" cy="1752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91200" y="5029200"/>
            <a:ext cx="28194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096000" y="4800600"/>
            <a:ext cx="1407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Ринг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38800" y="32004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Правильный ответ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iCA9I8DN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3429000"/>
            <a:ext cx="4572000" cy="342900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озврат 8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143000"/>
            <a:ext cx="4419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В каком виде спорта прославился Алексей </a:t>
            </a:r>
            <a:r>
              <a:rPr lang="ru-RU" sz="4000" b="1" dirty="0" err="1" smtClean="0">
                <a:solidFill>
                  <a:srgbClr val="002060"/>
                </a:solidFill>
              </a:rPr>
              <a:t>Ягудин</a:t>
            </a:r>
            <a:r>
              <a:rPr lang="ru-RU" sz="4000" b="1" dirty="0" smtClean="0">
                <a:solidFill>
                  <a:srgbClr val="002060"/>
                </a:solidFill>
              </a:rPr>
              <a:t>?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Без имен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4724400"/>
            <a:ext cx="2590324" cy="1752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38800" y="32004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Правильный ответ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3000" y="4495800"/>
            <a:ext cx="3581400" cy="2057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19600" y="5181600"/>
            <a:ext cx="42480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Фигурное катание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iCA9BF47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886200"/>
            <a:ext cx="37338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озврат 8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609600"/>
            <a:ext cx="533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Общее название домашнего животного и гимнастического снаряда?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Без имен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4724400"/>
            <a:ext cx="2590324" cy="1752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38800" y="32004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Правильный ответ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81200" y="4648200"/>
            <a:ext cx="3124200" cy="1828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72200" y="5181600"/>
            <a:ext cx="12754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Конь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iCA738NQ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429000"/>
            <a:ext cx="3962400" cy="304800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озврат 8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38800" y="32004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Правильный ответ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Без имен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4724400"/>
            <a:ext cx="2590324" cy="1752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914400"/>
            <a:ext cx="464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Самый титулованный хоккеист мира?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3000" y="4267200"/>
            <a:ext cx="3276600" cy="1752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638800" y="5181600"/>
            <a:ext cx="2581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В. Фетисов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iCAE5R14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2971800"/>
            <a:ext cx="3810000" cy="350520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озврат 8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38800" y="32004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Правильный ответ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Без имен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4724400"/>
            <a:ext cx="2590324" cy="1752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533400"/>
            <a:ext cx="472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Сколько минут идет футбольный матч?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90600" y="3352800"/>
            <a:ext cx="3505200" cy="2209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715000" y="5334000"/>
            <a:ext cx="23102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90 минут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iCAY6KQO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2514600"/>
            <a:ext cx="4343400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озврат 8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38800" y="32004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Правильный ответ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Без имен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4724400"/>
            <a:ext cx="2590324" cy="1752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838200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На чем передвигаются биатлонисты?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4343400"/>
            <a:ext cx="47244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019800" y="5105400"/>
            <a:ext cx="1535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Лыжи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iCA2NUOV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124200"/>
            <a:ext cx="4114800" cy="3200400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озврат 9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38800" y="32004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Правильный ответ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Без имен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4724400"/>
            <a:ext cx="2590324" cy="1752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0600" y="1066800"/>
            <a:ext cx="4191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Название саней, на которых спускаются с горы бобслеисты?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0" y="5257800"/>
            <a:ext cx="10182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Боб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iCAPSCG9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886200"/>
            <a:ext cx="3962400" cy="2514600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озврат 7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66800" y="228600"/>
            <a:ext cx="68786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Создадим настроение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" name="кин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143000"/>
            <a:ext cx="69088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153400" y="6248400"/>
            <a:ext cx="838200" cy="60960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1905000" y="3733800"/>
            <a:ext cx="1600200" cy="838200"/>
          </a:xfrm>
          <a:prstGeom prst="bevel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агетная рамка 4">
            <a:hlinkClick r:id="rId4" action="ppaction://hlinksldjump"/>
          </p:cNvPr>
          <p:cNvSpPr/>
          <p:nvPr/>
        </p:nvSpPr>
        <p:spPr>
          <a:xfrm>
            <a:off x="228600" y="2362200"/>
            <a:ext cx="1600200" cy="838200"/>
          </a:xfrm>
          <a:prstGeom prst="bevel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>
            <a:hlinkClick r:id="rId5" action="ppaction://hlinksldjump"/>
          </p:cNvPr>
          <p:cNvSpPr/>
          <p:nvPr/>
        </p:nvSpPr>
        <p:spPr>
          <a:xfrm>
            <a:off x="762000" y="5181600"/>
            <a:ext cx="1676400" cy="838200"/>
          </a:xfrm>
          <a:prstGeom prst="bevel">
            <a:avLst/>
          </a:prstGeom>
          <a:solidFill>
            <a:srgbClr val="7C085B"/>
          </a:solidFill>
          <a:ln>
            <a:solidFill>
              <a:srgbClr val="7C0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>
            <a:hlinkClick r:id="rId6" action="ppaction://hlinksldjump"/>
          </p:cNvPr>
          <p:cNvSpPr/>
          <p:nvPr/>
        </p:nvSpPr>
        <p:spPr>
          <a:xfrm>
            <a:off x="3429000" y="1981200"/>
            <a:ext cx="1676400" cy="838200"/>
          </a:xfrm>
          <a:prstGeom prst="bevel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>
            <a:hlinkClick r:id="rId7" action="ppaction://hlinksldjump"/>
          </p:cNvPr>
          <p:cNvSpPr/>
          <p:nvPr/>
        </p:nvSpPr>
        <p:spPr>
          <a:xfrm>
            <a:off x="4876800" y="3352800"/>
            <a:ext cx="1752600" cy="838200"/>
          </a:xfrm>
          <a:prstGeom prst="bevel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>
            <a:hlinkClick r:id="rId8" action="ppaction://hlinksldjump"/>
          </p:cNvPr>
          <p:cNvSpPr/>
          <p:nvPr/>
        </p:nvSpPr>
        <p:spPr>
          <a:xfrm>
            <a:off x="3581400" y="5257800"/>
            <a:ext cx="1676400" cy="838200"/>
          </a:xfrm>
          <a:prstGeom prst="bevel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>
            <a:hlinkClick r:id="rId9" action="ppaction://hlinksldjump"/>
          </p:cNvPr>
          <p:cNvSpPr/>
          <p:nvPr/>
        </p:nvSpPr>
        <p:spPr>
          <a:xfrm>
            <a:off x="6553200" y="4572000"/>
            <a:ext cx="1676400" cy="838200"/>
          </a:xfrm>
          <a:prstGeom prst="bevel">
            <a:avLst/>
          </a:prstGeom>
          <a:solidFill>
            <a:srgbClr val="FF6600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>
            <a:hlinkClick r:id="rId10" action="ppaction://hlinksldjump"/>
          </p:cNvPr>
          <p:cNvSpPr/>
          <p:nvPr/>
        </p:nvSpPr>
        <p:spPr>
          <a:xfrm>
            <a:off x="7162800" y="1981200"/>
            <a:ext cx="1676400" cy="838200"/>
          </a:xfrm>
          <a:prstGeom prst="bevel">
            <a:avLst/>
          </a:prstGeom>
          <a:solidFill>
            <a:srgbClr val="002060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уб 13"/>
          <p:cNvSpPr/>
          <p:nvPr/>
        </p:nvSpPr>
        <p:spPr>
          <a:xfrm>
            <a:off x="2286000" y="304800"/>
            <a:ext cx="4267200" cy="1371600"/>
          </a:xfrm>
          <a:prstGeom prst="cub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Здоровый образ жизни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4800" y="609600"/>
            <a:ext cx="9906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3 б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71600" y="838200"/>
            <a:ext cx="6248400" cy="16002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b="1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4400" b="1" dirty="0" smtClean="0">
                <a:solidFill>
                  <a:schemeClr val="tx1"/>
                </a:solidFill>
              </a:rPr>
              <a:t>Простейший </a:t>
            </a:r>
            <a:r>
              <a:rPr lang="ru-RU" sz="4400" b="1" dirty="0" smtClean="0">
                <a:solidFill>
                  <a:schemeClr val="tx1"/>
                </a:solidFill>
              </a:rPr>
              <a:t>способ очистки воздуха. </a:t>
            </a:r>
          </a:p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9200" y="3200400"/>
            <a:ext cx="6629400" cy="152400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Проветривание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71600" y="838200"/>
            <a:ext cx="6248400" cy="1600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b="1" dirty="0" smtClean="0">
              <a:solidFill>
                <a:schemeClr val="tx1"/>
              </a:solidFill>
            </a:endParaRPr>
          </a:p>
          <a:p>
            <a:pPr lvl="0"/>
            <a:r>
              <a:rPr lang="ru-RU" sz="4400" dirty="0" smtClean="0"/>
              <a:t>Она очень полезна для глаз. </a:t>
            </a:r>
          </a:p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9200" y="3200400"/>
            <a:ext cx="6629400" cy="152400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Морковь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71600" y="838200"/>
            <a:ext cx="6248400" cy="1600200"/>
          </a:xfrm>
          <a:prstGeom prst="rect">
            <a:avLst/>
          </a:prstGeom>
          <a:solidFill>
            <a:srgbClr val="7030A0"/>
          </a:solidFill>
          <a:ln>
            <a:solidFill>
              <a:srgbClr val="7C0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b="1" dirty="0" smtClean="0">
              <a:solidFill>
                <a:schemeClr val="tx1"/>
              </a:solidFill>
            </a:endParaRPr>
          </a:p>
          <a:p>
            <a:pPr lvl="0"/>
            <a:r>
              <a:rPr lang="ru-RU" sz="4400" dirty="0" smtClean="0"/>
              <a:t>В нём больше всего углеводов. </a:t>
            </a:r>
          </a:p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9200" y="3200400"/>
            <a:ext cx="6629400" cy="152400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Сахар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71600" y="838200"/>
            <a:ext cx="6248400" cy="1600200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b="1" dirty="0" smtClean="0">
              <a:solidFill>
                <a:schemeClr val="tx1"/>
              </a:solidFill>
            </a:endParaRPr>
          </a:p>
          <a:p>
            <a:pPr lvl="0"/>
            <a:r>
              <a:rPr lang="ru-RU" sz="4400" dirty="0" smtClean="0"/>
              <a:t>Главный признак травмы. </a:t>
            </a:r>
          </a:p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9200" y="3200400"/>
            <a:ext cx="6629400" cy="152400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Боль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71600" y="838200"/>
            <a:ext cx="6248400" cy="1600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b="1" dirty="0" smtClean="0">
              <a:solidFill>
                <a:schemeClr val="tx1"/>
              </a:solidFill>
            </a:endParaRPr>
          </a:p>
          <a:p>
            <a:pPr lvl="0"/>
            <a:r>
              <a:rPr lang="ru-RU" sz="4400" dirty="0" smtClean="0"/>
              <a:t>В ней много витамина С и она жжётся. </a:t>
            </a:r>
          </a:p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9200" y="3200400"/>
            <a:ext cx="6629400" cy="152400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Крапива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71600" y="838200"/>
            <a:ext cx="6248400" cy="1600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b="1" dirty="0" smtClean="0">
              <a:solidFill>
                <a:schemeClr val="tx1"/>
              </a:solidFill>
            </a:endParaRPr>
          </a:p>
          <a:p>
            <a:pPr lvl="0"/>
            <a:r>
              <a:rPr lang="ru-RU" sz="4400" dirty="0" smtClean="0"/>
              <a:t>Жидкость, выжатая из овощей и </a:t>
            </a:r>
            <a:r>
              <a:rPr lang="ru-RU" sz="4400" dirty="0" smtClean="0"/>
              <a:t>фруктов</a:t>
            </a:r>
            <a:endParaRPr lang="ru-RU" sz="4400" dirty="0" smtClean="0"/>
          </a:p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9200" y="3200400"/>
            <a:ext cx="6629400" cy="152400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Сок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71600" y="838200"/>
            <a:ext cx="6248400" cy="1600200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b="1" dirty="0" smtClean="0">
              <a:solidFill>
                <a:schemeClr val="tx1"/>
              </a:solidFill>
            </a:endParaRPr>
          </a:p>
          <a:p>
            <a:pPr lvl="0"/>
            <a:endParaRPr lang="ru-RU" sz="4400" dirty="0" smtClean="0">
              <a:solidFill>
                <a:schemeClr val="tx1"/>
              </a:solidFill>
            </a:endParaRPr>
          </a:p>
          <a:p>
            <a:pPr lvl="0"/>
            <a:endParaRPr lang="ru-RU" sz="4400" dirty="0" smtClean="0">
              <a:solidFill>
                <a:schemeClr val="tx1"/>
              </a:solidFill>
            </a:endParaRPr>
          </a:p>
          <a:p>
            <a:pPr lvl="0"/>
            <a:r>
              <a:rPr lang="ru-RU" sz="4400" dirty="0" smtClean="0">
                <a:solidFill>
                  <a:schemeClr val="bg1"/>
                </a:solidFill>
              </a:rPr>
              <a:t>Рациональное </a:t>
            </a:r>
            <a:r>
              <a:rPr lang="ru-RU" sz="4400" dirty="0" smtClean="0">
                <a:solidFill>
                  <a:schemeClr val="bg1"/>
                </a:solidFill>
              </a:rPr>
              <a:t>распределение времени. </a:t>
            </a:r>
          </a:p>
          <a:p>
            <a:r>
              <a:rPr lang="ru-RU" sz="4400" dirty="0" smtClean="0"/>
              <a:t> </a:t>
            </a:r>
          </a:p>
          <a:p>
            <a:pPr lvl="0"/>
            <a:endParaRPr lang="ru-RU" sz="4400" dirty="0" smtClean="0"/>
          </a:p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9200" y="3200400"/>
            <a:ext cx="6629400" cy="152400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(Режим).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71600" y="838200"/>
            <a:ext cx="6248400" cy="1600200"/>
          </a:xfrm>
          <a:prstGeom prst="rect">
            <a:avLst/>
          </a:prstGeom>
          <a:solidFill>
            <a:srgbClr val="C0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400" b="1" dirty="0" smtClean="0">
              <a:solidFill>
                <a:schemeClr val="tx1"/>
              </a:solidFill>
            </a:endParaRPr>
          </a:p>
          <a:p>
            <a:pPr lvl="0"/>
            <a:endParaRPr lang="ru-RU" sz="4400" dirty="0" smtClean="0">
              <a:solidFill>
                <a:schemeClr val="tx1"/>
              </a:solidFill>
            </a:endParaRPr>
          </a:p>
          <a:p>
            <a:pPr lvl="0"/>
            <a:r>
              <a:rPr lang="ru-RU" sz="4400" dirty="0" smtClean="0"/>
              <a:t>Любитель </a:t>
            </a:r>
            <a:r>
              <a:rPr lang="ru-RU" sz="4400" dirty="0" smtClean="0"/>
              <a:t>зимнего плавания. </a:t>
            </a:r>
          </a:p>
          <a:p>
            <a:pPr lvl="0"/>
            <a:endParaRPr lang="ru-RU" sz="4400" dirty="0" smtClean="0"/>
          </a:p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9200" y="3200400"/>
            <a:ext cx="6629400" cy="152400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Морж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153400" y="6096000"/>
            <a:ext cx="838200" cy="60960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533400" y="3429000"/>
            <a:ext cx="1600200" cy="838200"/>
          </a:xfrm>
          <a:prstGeom prst="bevel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агетная рамка 4">
            <a:hlinkClick r:id="rId4" action="ppaction://hlinksldjump"/>
          </p:cNvPr>
          <p:cNvSpPr/>
          <p:nvPr/>
        </p:nvSpPr>
        <p:spPr>
          <a:xfrm>
            <a:off x="533400" y="2133600"/>
            <a:ext cx="1600200" cy="838200"/>
          </a:xfrm>
          <a:prstGeom prst="bevel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>
            <a:hlinkClick r:id="rId5" action="ppaction://hlinksldjump"/>
          </p:cNvPr>
          <p:cNvSpPr/>
          <p:nvPr/>
        </p:nvSpPr>
        <p:spPr>
          <a:xfrm>
            <a:off x="533400" y="4648200"/>
            <a:ext cx="1676400" cy="838200"/>
          </a:xfrm>
          <a:prstGeom prst="bevel">
            <a:avLst/>
          </a:prstGeom>
          <a:solidFill>
            <a:srgbClr val="7C085B"/>
          </a:solidFill>
          <a:ln>
            <a:solidFill>
              <a:srgbClr val="7C0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>
            <a:hlinkClick r:id="rId6" action="ppaction://hlinksldjump"/>
          </p:cNvPr>
          <p:cNvSpPr/>
          <p:nvPr/>
        </p:nvSpPr>
        <p:spPr>
          <a:xfrm>
            <a:off x="2895600" y="2133600"/>
            <a:ext cx="1676400" cy="838200"/>
          </a:xfrm>
          <a:prstGeom prst="bevel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>
            <a:hlinkClick r:id="rId7" action="ppaction://hlinksldjump"/>
          </p:cNvPr>
          <p:cNvSpPr/>
          <p:nvPr/>
        </p:nvSpPr>
        <p:spPr>
          <a:xfrm>
            <a:off x="2895600" y="3429000"/>
            <a:ext cx="1752600" cy="838200"/>
          </a:xfrm>
          <a:prstGeom prst="bevel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>
            <a:hlinkClick r:id="rId8" action="ppaction://hlinksldjump"/>
          </p:cNvPr>
          <p:cNvSpPr/>
          <p:nvPr/>
        </p:nvSpPr>
        <p:spPr>
          <a:xfrm>
            <a:off x="2971800" y="4648200"/>
            <a:ext cx="1676400" cy="838200"/>
          </a:xfrm>
          <a:prstGeom prst="bevel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>
            <a:hlinkClick r:id="rId8" action="ppaction://hlinksldjump"/>
          </p:cNvPr>
          <p:cNvSpPr/>
          <p:nvPr/>
        </p:nvSpPr>
        <p:spPr>
          <a:xfrm>
            <a:off x="5410200" y="4648200"/>
            <a:ext cx="1676400" cy="838200"/>
          </a:xfrm>
          <a:prstGeom prst="bevel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>
            <a:hlinkClick r:id="rId9" action="ppaction://hlinksldjump"/>
          </p:cNvPr>
          <p:cNvSpPr/>
          <p:nvPr/>
        </p:nvSpPr>
        <p:spPr>
          <a:xfrm>
            <a:off x="5334000" y="3429000"/>
            <a:ext cx="1676400" cy="838200"/>
          </a:xfrm>
          <a:prstGeom prst="bevel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>
            <a:hlinkClick r:id="rId10" action="ppaction://hlinksldjump"/>
          </p:cNvPr>
          <p:cNvSpPr/>
          <p:nvPr/>
        </p:nvSpPr>
        <p:spPr>
          <a:xfrm>
            <a:off x="5334000" y="2133600"/>
            <a:ext cx="1676400" cy="838200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Куб 14"/>
          <p:cNvSpPr/>
          <p:nvPr/>
        </p:nvSpPr>
        <p:spPr>
          <a:xfrm>
            <a:off x="2286000" y="228600"/>
            <a:ext cx="4495800" cy="1371600"/>
          </a:xfrm>
          <a:prstGeom prst="cube">
            <a:avLst/>
          </a:prstGeom>
          <a:solidFill>
            <a:srgbClr val="7C085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Олимпийские игры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57200" y="685800"/>
            <a:ext cx="1143000" cy="762000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 б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ED499B">
                  <a:tint val="66000"/>
                  <a:satMod val="160000"/>
                </a:srgbClr>
              </a:gs>
              <a:gs pos="50000">
                <a:srgbClr val="ED499B">
                  <a:tint val="44500"/>
                  <a:satMod val="160000"/>
                </a:srgbClr>
              </a:gs>
              <a:gs pos="100000">
                <a:srgbClr val="ED499B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уб 6">
            <a:hlinkClick r:id="rId2" action="ppaction://hlinksldjump"/>
          </p:cNvPr>
          <p:cNvSpPr/>
          <p:nvPr/>
        </p:nvSpPr>
        <p:spPr>
          <a:xfrm>
            <a:off x="0" y="0"/>
            <a:ext cx="4114800" cy="1447800"/>
          </a:xfrm>
          <a:prstGeom prst="cub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Здоровое питание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Куб 7"/>
          <p:cNvSpPr/>
          <p:nvPr/>
        </p:nvSpPr>
        <p:spPr>
          <a:xfrm>
            <a:off x="4419600" y="838200"/>
            <a:ext cx="4495800" cy="1371600"/>
          </a:xfrm>
          <a:prstGeom prst="cube">
            <a:avLst/>
          </a:prstGeom>
          <a:solidFill>
            <a:schemeClr val="accent4">
              <a:lumMod val="5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спорт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9" name="Куб 8"/>
          <p:cNvSpPr/>
          <p:nvPr/>
        </p:nvSpPr>
        <p:spPr>
          <a:xfrm>
            <a:off x="228600" y="2362200"/>
            <a:ext cx="4267200" cy="1371600"/>
          </a:xfrm>
          <a:prstGeom prst="cub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Здоровый образ жизни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4648200" y="3276600"/>
            <a:ext cx="4495800" cy="1371600"/>
          </a:xfrm>
          <a:prstGeom prst="cube">
            <a:avLst/>
          </a:prstGeom>
          <a:solidFill>
            <a:srgbClr val="7C085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Олимпийские игры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Куб 12"/>
          <p:cNvSpPr/>
          <p:nvPr/>
        </p:nvSpPr>
        <p:spPr>
          <a:xfrm>
            <a:off x="152400" y="4800600"/>
            <a:ext cx="4495800" cy="1371600"/>
          </a:xfrm>
          <a:prstGeom prst="cube">
            <a:avLst/>
          </a:prstGeom>
          <a:solidFill>
            <a:schemeClr val="accent4">
              <a:lumMod val="5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Продолжи пословицу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Куб 13">
            <a:hlinkClick r:id="rId3" action="ppaction://hlinksldjump"/>
          </p:cNvPr>
          <p:cNvSpPr/>
          <p:nvPr/>
        </p:nvSpPr>
        <p:spPr>
          <a:xfrm>
            <a:off x="4648200" y="5486400"/>
            <a:ext cx="4495800" cy="1371600"/>
          </a:xfrm>
          <a:prstGeom prst="cub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бонус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3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3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9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9460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Какая страна является родиной Олимпийских игр?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А – Рим                     Б – Китай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В – Греция             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 Г – Египет</a:t>
            </a: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19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ru-RU" sz="4800" b="1" dirty="0" smtClean="0">
                <a:solidFill>
                  <a:schemeClr val="bg1"/>
                </a:solidFill>
              </a:rPr>
              <a:t>Слово «стадион» </a:t>
            </a:r>
            <a:br>
              <a:rPr lang="ru-RU" sz="4800" b="1" dirty="0" smtClean="0">
                <a:solidFill>
                  <a:schemeClr val="bg1"/>
                </a:solidFill>
              </a:rPr>
            </a:br>
            <a:r>
              <a:rPr lang="ru-RU" sz="4800" b="1" dirty="0" smtClean="0">
                <a:solidFill>
                  <a:schemeClr val="bg1"/>
                </a:solidFill>
              </a:rPr>
              <a:t>произошло от:</a:t>
            </a:r>
          </a:p>
        </p:txBody>
      </p:sp>
      <p:sp>
        <p:nvSpPr>
          <p:cNvPr id="20484" name="Содержимое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 eaLnBrk="1" hangingPunct="1">
              <a:buFont typeface="Arial" charset="0"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А – греческой меры длины, равной 192,27 м;</a:t>
            </a:r>
          </a:p>
          <a:p>
            <a:pPr algn="ctr" eaLnBrk="1" hangingPunct="1">
              <a:buFont typeface="Arial" charset="0"/>
              <a:buNone/>
            </a:pPr>
            <a:endParaRPr lang="ru-RU" sz="3600" b="1" dirty="0" smtClean="0">
              <a:solidFill>
                <a:schemeClr val="bg1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Б – места, где проходили соревнования по пентатлону;</a:t>
            </a:r>
          </a:p>
          <a:p>
            <a:pPr algn="ctr" eaLnBrk="1" hangingPunct="1">
              <a:buFont typeface="Arial" charset="0"/>
              <a:buNone/>
            </a:pPr>
            <a:endParaRPr lang="ru-RU" sz="3600" b="1" dirty="0" smtClean="0">
              <a:solidFill>
                <a:schemeClr val="bg1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В – названия здания, где тренировались атлеты.</a:t>
            </a:r>
          </a:p>
          <a:p>
            <a:pPr algn="ctr" eaLnBrk="1" hangingPunct="1">
              <a:buFont typeface="Arial" charset="0"/>
              <a:buNone/>
            </a:pPr>
            <a:endParaRPr 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52400" y="228600"/>
            <a:ext cx="619268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</a:rPr>
              <a:t>«От имени всех спортсменов я обещаю</a:t>
            </a:r>
            <a:r>
              <a:rPr lang="ru-RU" sz="2800" b="1" dirty="0" smtClean="0">
                <a:solidFill>
                  <a:srgbClr val="FFFF00"/>
                </a:solidFill>
              </a:rPr>
              <a:t>,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>
                <a:solidFill>
                  <a:srgbClr val="FFFF00"/>
                </a:solidFill>
              </a:rPr>
              <a:t>что мы будем участвовать в этих Олимпийских играх, уважая и соблюдая правила, по которым они проводятся, в истинно спортивном духе, во славу спорта и во имя чести своих команд</a:t>
            </a:r>
            <a:r>
              <a:rPr lang="ru-RU" sz="2800" b="1" dirty="0" smtClean="0">
                <a:solidFill>
                  <a:srgbClr val="FFFF00"/>
                </a:solidFill>
              </a:rPr>
              <a:t>». </a:t>
            </a:r>
            <a:r>
              <a:rPr lang="ru-RU" sz="2800" b="1" dirty="0" smtClean="0">
                <a:solidFill>
                  <a:schemeClr val="bg1"/>
                </a:solidFill>
              </a:rPr>
              <a:t>–эти слова произносит один спортсмен в начале </a:t>
            </a:r>
            <a:r>
              <a:rPr lang="ru-RU" sz="2400" b="1" dirty="0" smtClean="0">
                <a:solidFill>
                  <a:srgbClr val="002060"/>
                </a:solidFill>
              </a:rPr>
              <a:t>открытия Олимпиады от имени  всех участников. Как называются эти слова!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861048"/>
            <a:ext cx="4536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 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r>
              <a:rPr lang="ru-RU" sz="4000" b="1" dirty="0" smtClean="0">
                <a:solidFill>
                  <a:schemeClr val="bg1"/>
                </a:solidFill>
              </a:rPr>
              <a:t>Олимпийская</a:t>
            </a:r>
            <a:endParaRPr lang="ru-RU" sz="4000" b="1" dirty="0" smtClean="0">
              <a:solidFill>
                <a:schemeClr val="bg1"/>
              </a:solidFill>
            </a:endParaRPr>
          </a:p>
          <a:p>
            <a:r>
              <a:rPr lang="ru-RU" sz="4000" b="1" dirty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      клятва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0800" y="2590800"/>
            <a:ext cx="2071484" cy="3114177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  <p:sp>
        <p:nvSpPr>
          <p:cNvPr id="9" name="Управляющая кнопка: возврат 8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36239" y="404664"/>
            <a:ext cx="51598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Важный символ Олимпиады. Исполняется два раза: в день открытия и в день закрытия Олимпийских игр. О чем идёт речь?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96136" y="3501008"/>
            <a:ext cx="3347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      </a:t>
            </a:r>
            <a:r>
              <a:rPr lang="ru-RU" sz="4000" b="1" dirty="0" smtClean="0">
                <a:solidFill>
                  <a:srgbClr val="FFFF00"/>
                </a:solidFill>
              </a:rPr>
              <a:t>Гимн Олимпиады</a:t>
            </a:r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6239" y="2836614"/>
            <a:ext cx="5054600" cy="3475366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  <p:sp>
        <p:nvSpPr>
          <p:cNvPr id="9" name="Управляющая кнопка: возврат 8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7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2011362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Олимпийский </a:t>
            </a:r>
            <a:r>
              <a:rPr lang="ru-RU" sz="3200" b="1" dirty="0" smtClean="0">
                <a:solidFill>
                  <a:schemeClr val="bg1"/>
                </a:solidFill>
              </a:rPr>
              <a:t>символ представляет собой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пять переплетенных колец, расположенных слева направо в следующем порядке:</a:t>
            </a:r>
          </a:p>
        </p:txBody>
      </p:sp>
      <p:sp>
        <p:nvSpPr>
          <p:cNvPr id="22532" name="Содержимое 3"/>
          <p:cNvSpPr>
            <a:spLocks noGrp="1"/>
          </p:cNvSpPr>
          <p:nvPr>
            <p:ph idx="1"/>
          </p:nvPr>
        </p:nvSpPr>
        <p:spPr>
          <a:xfrm>
            <a:off x="457200" y="2500313"/>
            <a:ext cx="8186738" cy="3625850"/>
          </a:xfrm>
        </p:spPr>
        <p:txBody>
          <a:bodyPr>
            <a:noAutofit/>
          </a:bodyPr>
          <a:lstStyle/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solidFill>
                  <a:srgbClr val="FFFF00"/>
                </a:solidFill>
              </a:rPr>
              <a:t>А – вверху- зеленое, черное, красное; внизу- синее и желтое;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solidFill>
                  <a:srgbClr val="FFFF00"/>
                </a:solidFill>
              </a:rPr>
              <a:t>Б – вверху- красное, синее, черное; внизу- желтое и зеленое;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solidFill>
                  <a:srgbClr val="FFFF00"/>
                </a:solidFill>
              </a:rPr>
              <a:t>В – вверху – синее, черное, красное; внизу – желтое и зеленое;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solidFill>
                  <a:srgbClr val="FFFF00"/>
                </a:solidFill>
              </a:rPr>
              <a:t>Г – вверху – синее, черное, красное; внизу – зеленое и желтое.</a:t>
            </a:r>
          </a:p>
        </p:txBody>
      </p:sp>
      <p:sp>
        <p:nvSpPr>
          <p:cNvPr id="7" name="Управляющая кнопка: возврат 6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5536" y="332656"/>
            <a:ext cx="84436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Один из талисманов Зимних олимпийских игр в Сочи: «Горный спасатель-альпинист, живёт в кроне огромного дерева, которое растет на скале в горах Кавказа». О каком талисмане идёт речь?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3645024"/>
            <a:ext cx="3096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 </a:t>
            </a:r>
            <a:r>
              <a:rPr lang="ru-RU" sz="4000" b="1" dirty="0" smtClean="0">
                <a:solidFill>
                  <a:srgbClr val="FFC000"/>
                </a:solidFill>
              </a:rPr>
              <a:t>Леопард </a:t>
            </a:r>
          </a:p>
          <a:p>
            <a:r>
              <a:rPr lang="ru-RU" sz="4000" b="1" dirty="0" smtClean="0">
                <a:solidFill>
                  <a:srgbClr val="FFC000"/>
                </a:solidFill>
              </a:rPr>
              <a:t>   Барсик</a:t>
            </a:r>
            <a:endParaRPr lang="ru-RU" sz="40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7266" y="2969715"/>
            <a:ext cx="3605339" cy="2926072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14348" y="642918"/>
            <a:ext cx="81248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Назовите талисманов </a:t>
            </a:r>
            <a:r>
              <a:rPr lang="ru-RU" sz="4000" b="1" dirty="0" err="1" smtClean="0">
                <a:solidFill>
                  <a:schemeClr val="bg1"/>
                </a:solidFill>
              </a:rPr>
              <a:t>паралимпийских</a:t>
            </a:r>
            <a:r>
              <a:rPr lang="ru-RU" sz="4000" b="1" dirty="0" smtClean="0">
                <a:solidFill>
                  <a:schemeClr val="bg1"/>
                </a:solidFill>
              </a:rPr>
              <a:t>  игр в Сочи.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2924944"/>
            <a:ext cx="33525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    Лучик и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  Снежинка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0179" y="2060569"/>
            <a:ext cx="3808432" cy="4239148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  <p:sp>
        <p:nvSpPr>
          <p:cNvPr id="9" name="Управляющая кнопка: возврат 8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91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50" cy="20828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</a:rPr>
              <a:t>Когда состоялись первые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Олимпийские игры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современности?</a:t>
            </a:r>
          </a:p>
        </p:txBody>
      </p:sp>
      <p:sp>
        <p:nvSpPr>
          <p:cNvPr id="23556" name="Содержимое 3"/>
          <p:cNvSpPr>
            <a:spLocks noGrp="1"/>
          </p:cNvSpPr>
          <p:nvPr>
            <p:ph idx="1"/>
          </p:nvPr>
        </p:nvSpPr>
        <p:spPr>
          <a:xfrm>
            <a:off x="457200" y="2786063"/>
            <a:ext cx="7829550" cy="3340100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FFC000"/>
                </a:solidFill>
              </a:rPr>
              <a:t>А –  1980 г                     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FFC000"/>
                </a:solidFill>
              </a:rPr>
              <a:t>  Б – 1896 г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FFC000"/>
                </a:solidFill>
              </a:rPr>
              <a:t>В –  776 году до нашей эры   </a:t>
            </a:r>
          </a:p>
          <a:p>
            <a:pPr algn="ctr" eaLnBrk="1" hangingPunct="1">
              <a:buFont typeface="Arial" charset="0"/>
              <a:buNone/>
            </a:pPr>
            <a:endParaRPr lang="ru-RU" sz="4000" b="1" dirty="0" smtClean="0">
              <a:solidFill>
                <a:srgbClr val="FFC000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FFC000"/>
                </a:solidFill>
              </a:rPr>
              <a:t>Г –  1900 </a:t>
            </a:r>
          </a:p>
          <a:p>
            <a:pPr algn="ctr" eaLnBrk="1" hangingPunct="1">
              <a:buFont typeface="Arial" charset="0"/>
              <a:buNone/>
            </a:pPr>
            <a:endParaRPr lang="ru-RU" dirty="0" smtClean="0"/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500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153400" y="6248400"/>
            <a:ext cx="838200" cy="60960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533400" y="3429000"/>
            <a:ext cx="1600200" cy="838200"/>
          </a:xfrm>
          <a:prstGeom prst="bevel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агетная рамка 4">
            <a:hlinkClick r:id="rId4" action="ppaction://hlinksldjump"/>
          </p:cNvPr>
          <p:cNvSpPr/>
          <p:nvPr/>
        </p:nvSpPr>
        <p:spPr>
          <a:xfrm>
            <a:off x="533400" y="2133600"/>
            <a:ext cx="1600200" cy="838200"/>
          </a:xfrm>
          <a:prstGeom prst="bevel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>
            <a:hlinkClick r:id="rId5" action="ppaction://hlinksldjump"/>
          </p:cNvPr>
          <p:cNvSpPr/>
          <p:nvPr/>
        </p:nvSpPr>
        <p:spPr>
          <a:xfrm>
            <a:off x="533400" y="4648200"/>
            <a:ext cx="1676400" cy="838200"/>
          </a:xfrm>
          <a:prstGeom prst="bevel">
            <a:avLst/>
          </a:prstGeom>
          <a:solidFill>
            <a:srgbClr val="7C085B"/>
          </a:solidFill>
          <a:ln>
            <a:solidFill>
              <a:srgbClr val="7C0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>
            <a:hlinkClick r:id="rId6" action="ppaction://hlinksldjump"/>
          </p:cNvPr>
          <p:cNvSpPr/>
          <p:nvPr/>
        </p:nvSpPr>
        <p:spPr>
          <a:xfrm>
            <a:off x="2895600" y="2133600"/>
            <a:ext cx="1676400" cy="838200"/>
          </a:xfrm>
          <a:prstGeom prst="bevel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>
            <a:hlinkClick r:id="rId7" action="ppaction://hlinksldjump"/>
          </p:cNvPr>
          <p:cNvSpPr/>
          <p:nvPr/>
        </p:nvSpPr>
        <p:spPr>
          <a:xfrm>
            <a:off x="2895600" y="3429000"/>
            <a:ext cx="1752600" cy="838200"/>
          </a:xfrm>
          <a:prstGeom prst="bevel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>
            <a:hlinkClick r:id="rId8" action="ppaction://hlinksldjump"/>
          </p:cNvPr>
          <p:cNvSpPr/>
          <p:nvPr/>
        </p:nvSpPr>
        <p:spPr>
          <a:xfrm>
            <a:off x="2971800" y="4648200"/>
            <a:ext cx="1676400" cy="838200"/>
          </a:xfrm>
          <a:prstGeom prst="bevel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>
            <a:hlinkClick r:id="rId9" action="ppaction://hlinksldjump"/>
          </p:cNvPr>
          <p:cNvSpPr/>
          <p:nvPr/>
        </p:nvSpPr>
        <p:spPr>
          <a:xfrm>
            <a:off x="5410200" y="4648200"/>
            <a:ext cx="1676400" cy="838200"/>
          </a:xfrm>
          <a:prstGeom prst="bevel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>
            <a:hlinkClick r:id="rId10" action="ppaction://hlinksldjump"/>
          </p:cNvPr>
          <p:cNvSpPr/>
          <p:nvPr/>
        </p:nvSpPr>
        <p:spPr>
          <a:xfrm>
            <a:off x="5334000" y="3429000"/>
            <a:ext cx="1676400" cy="838200"/>
          </a:xfrm>
          <a:prstGeom prst="bevel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>
            <a:hlinkClick r:id="rId11" action="ppaction://hlinksldjump"/>
          </p:cNvPr>
          <p:cNvSpPr/>
          <p:nvPr/>
        </p:nvSpPr>
        <p:spPr>
          <a:xfrm>
            <a:off x="5334000" y="2133600"/>
            <a:ext cx="1676400" cy="838200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Куб 14"/>
          <p:cNvSpPr/>
          <p:nvPr/>
        </p:nvSpPr>
        <p:spPr>
          <a:xfrm>
            <a:off x="2286000" y="228600"/>
            <a:ext cx="4495800" cy="1371600"/>
          </a:xfrm>
          <a:prstGeom prst="cube">
            <a:avLst/>
          </a:prstGeom>
          <a:solidFill>
            <a:srgbClr val="7C085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Продолжи пословицу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04800" y="609600"/>
            <a:ext cx="10668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r>
              <a:rPr lang="ru-RU" sz="2800" b="1" dirty="0" smtClean="0"/>
              <a:t> б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81000" y="533400"/>
            <a:ext cx="8077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Здоров будешь -…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3048000"/>
            <a:ext cx="769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Все добудешь!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Куб 1"/>
          <p:cNvSpPr/>
          <p:nvPr/>
        </p:nvSpPr>
        <p:spPr>
          <a:xfrm>
            <a:off x="2209800" y="228600"/>
            <a:ext cx="4114800" cy="1447800"/>
          </a:xfrm>
          <a:prstGeom prst="cub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Здоровое питание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153400" y="6248400"/>
            <a:ext cx="838200" cy="60960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агетная рамка 3">
            <a:hlinkClick r:id="rId3" action="ppaction://hlinksldjump"/>
          </p:cNvPr>
          <p:cNvSpPr/>
          <p:nvPr/>
        </p:nvSpPr>
        <p:spPr>
          <a:xfrm>
            <a:off x="762000" y="5029200"/>
            <a:ext cx="1600200" cy="838200"/>
          </a:xfrm>
          <a:prstGeom prst="bevel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агетная рамка 4">
            <a:hlinkClick r:id="rId4" action="ppaction://hlinksldjump"/>
          </p:cNvPr>
          <p:cNvSpPr/>
          <p:nvPr/>
        </p:nvSpPr>
        <p:spPr>
          <a:xfrm>
            <a:off x="838200" y="2971800"/>
            <a:ext cx="1600200" cy="838200"/>
          </a:xfrm>
          <a:prstGeom prst="bevel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>
            <a:hlinkClick r:id="rId5" action="ppaction://hlinksldjump"/>
          </p:cNvPr>
          <p:cNvSpPr/>
          <p:nvPr/>
        </p:nvSpPr>
        <p:spPr>
          <a:xfrm>
            <a:off x="3733800" y="5029200"/>
            <a:ext cx="1676400" cy="838200"/>
          </a:xfrm>
          <a:prstGeom prst="bevel">
            <a:avLst/>
          </a:prstGeom>
          <a:solidFill>
            <a:srgbClr val="7C085B"/>
          </a:solidFill>
          <a:ln>
            <a:solidFill>
              <a:srgbClr val="7C0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>
            <a:hlinkClick r:id="rId6" action="ppaction://hlinksldjump"/>
          </p:cNvPr>
          <p:cNvSpPr/>
          <p:nvPr/>
        </p:nvSpPr>
        <p:spPr>
          <a:xfrm>
            <a:off x="3581400" y="2819400"/>
            <a:ext cx="1676400" cy="838200"/>
          </a:xfrm>
          <a:prstGeom prst="bevel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>
            <a:hlinkClick r:id="rId7" action="ppaction://hlinksldjump"/>
          </p:cNvPr>
          <p:cNvSpPr/>
          <p:nvPr/>
        </p:nvSpPr>
        <p:spPr>
          <a:xfrm>
            <a:off x="6400800" y="2819400"/>
            <a:ext cx="1752600" cy="838200"/>
          </a:xfrm>
          <a:prstGeom prst="bevel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>
            <a:hlinkClick r:id="rId8" action="ppaction://hlinksldjump"/>
          </p:cNvPr>
          <p:cNvSpPr/>
          <p:nvPr/>
        </p:nvSpPr>
        <p:spPr>
          <a:xfrm>
            <a:off x="6553200" y="5029200"/>
            <a:ext cx="1600200" cy="838200"/>
          </a:xfrm>
          <a:prstGeom prst="bevel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66800" y="2209800"/>
            <a:ext cx="990600" cy="685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3</a:t>
            </a:r>
            <a:r>
              <a:rPr lang="ru-RU" sz="2800" dirty="0" smtClean="0"/>
              <a:t> б</a:t>
            </a:r>
            <a:endParaRPr lang="ru-RU" sz="2800" dirty="0"/>
          </a:p>
        </p:txBody>
      </p:sp>
      <p:sp>
        <p:nvSpPr>
          <p:cNvPr id="11" name="Овал 10"/>
          <p:cNvSpPr/>
          <p:nvPr/>
        </p:nvSpPr>
        <p:spPr>
          <a:xfrm>
            <a:off x="1066800" y="4267200"/>
            <a:ext cx="990600" cy="685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5</a:t>
            </a:r>
            <a:r>
              <a:rPr lang="ru-RU" sz="2800" dirty="0" smtClean="0"/>
              <a:t> б</a:t>
            </a:r>
            <a:endParaRPr lang="ru-RU" sz="2800" dirty="0"/>
          </a:p>
        </p:txBody>
      </p:sp>
      <p:sp>
        <p:nvSpPr>
          <p:cNvPr id="12" name="Овал 11"/>
          <p:cNvSpPr/>
          <p:nvPr/>
        </p:nvSpPr>
        <p:spPr>
          <a:xfrm>
            <a:off x="3886200" y="2133600"/>
            <a:ext cx="990600" cy="685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</a:t>
            </a:r>
            <a:r>
              <a:rPr lang="ru-RU" sz="2800" dirty="0" smtClean="0"/>
              <a:t> б</a:t>
            </a:r>
            <a:endParaRPr lang="ru-RU" sz="2800" dirty="0"/>
          </a:p>
        </p:txBody>
      </p:sp>
      <p:sp>
        <p:nvSpPr>
          <p:cNvPr id="13" name="Овал 12"/>
          <p:cNvSpPr/>
          <p:nvPr/>
        </p:nvSpPr>
        <p:spPr>
          <a:xfrm>
            <a:off x="6781800" y="4343400"/>
            <a:ext cx="990600" cy="685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</a:t>
            </a:r>
            <a:r>
              <a:rPr lang="ru-RU" sz="2800" dirty="0" smtClean="0"/>
              <a:t> б</a:t>
            </a:r>
            <a:endParaRPr lang="ru-RU" sz="2800" dirty="0"/>
          </a:p>
        </p:txBody>
      </p:sp>
      <p:sp>
        <p:nvSpPr>
          <p:cNvPr id="14" name="Овал 13"/>
          <p:cNvSpPr/>
          <p:nvPr/>
        </p:nvSpPr>
        <p:spPr>
          <a:xfrm>
            <a:off x="4038600" y="4267200"/>
            <a:ext cx="990600" cy="685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2 б</a:t>
            </a:r>
            <a:endParaRPr lang="ru-RU" sz="2800" dirty="0"/>
          </a:p>
        </p:txBody>
      </p:sp>
      <p:sp>
        <p:nvSpPr>
          <p:cNvPr id="15" name="Овал 14"/>
          <p:cNvSpPr/>
          <p:nvPr/>
        </p:nvSpPr>
        <p:spPr>
          <a:xfrm>
            <a:off x="6629400" y="2057400"/>
            <a:ext cx="990600" cy="685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6</a:t>
            </a:r>
            <a:r>
              <a:rPr lang="ru-RU" sz="2800" dirty="0" smtClean="0"/>
              <a:t> б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09600" y="457200"/>
            <a:ext cx="769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Крепок телом…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2743200"/>
            <a:ext cx="723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Богат и делом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990600" y="762000"/>
            <a:ext cx="5257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Здоровье дороже…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4267200"/>
            <a:ext cx="708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золота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33400" y="609600"/>
            <a:ext cx="838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Держи голову в холоде, живот в голоде.. .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5029200"/>
            <a:ext cx="777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А ноги в тепле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990600" y="304800"/>
            <a:ext cx="7924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Двум смертям не бывать…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886200"/>
            <a:ext cx="8915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А одной не миновать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371600" y="838200"/>
            <a:ext cx="6248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Лук семь…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3505200"/>
            <a:ext cx="693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Недугов лечит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04800" y="457200"/>
            <a:ext cx="708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Спи камешком,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590800"/>
            <a:ext cx="8839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Вставай перышком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85800" y="304800"/>
            <a:ext cx="777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Чистота - …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2590800"/>
            <a:ext cx="640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Половина здоровья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62000" y="6858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Живи разумом…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4038600"/>
            <a:ext cx="8305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Так и лекаря не надо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0" y="457200"/>
            <a:ext cx="861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C00000"/>
                </a:solidFill>
              </a:rPr>
              <a:t>Семь правил здорового образа жизни для школьников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1981200"/>
            <a:ext cx="6629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Правило №1 «Организуй свой режим дня»</a:t>
            </a:r>
            <a:r>
              <a:rPr lang="ru-RU" sz="3600" dirty="0" smtClean="0"/>
              <a:t> 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Спать, гулять, делать уроки, принимать пищу необходимо в одно и тоже время. Твой организм быстро привыкнет к режиму, ему легче будет справляться с любой нагрузкой.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57200" y="762000"/>
            <a:ext cx="8077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3600" b="1" dirty="0" smtClean="0"/>
              <a:t>Правило №2 «Здоровый сон – </a:t>
            </a:r>
            <a:r>
              <a:rPr lang="ru-RU" sz="3600" b="1" dirty="0" err="1" smtClean="0"/>
              <a:t>злог</a:t>
            </a:r>
            <a:r>
              <a:rPr lang="ru-RU" sz="3600" b="1" dirty="0" smtClean="0"/>
              <a:t> здоровья»</a:t>
            </a:r>
            <a:r>
              <a:rPr lang="ru-RU" sz="3600" dirty="0" smtClean="0"/>
              <a:t> </a:t>
            </a:r>
          </a:p>
          <a:p>
            <a:pPr fontAlgn="t"/>
            <a:r>
              <a:rPr lang="ru-RU" sz="3600" b="1" i="1" dirty="0" smtClean="0">
                <a:solidFill>
                  <a:srgbClr val="002060"/>
                </a:solidFill>
              </a:rPr>
              <a:t>Спать надо не менее 10 часов, именно столько необходимо для отдыха клеток мозга.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C00MmFkLW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0400" y="2895600"/>
            <a:ext cx="3826352" cy="419100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533400"/>
            <a:ext cx="7696200" cy="18288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43000" y="685800"/>
            <a:ext cx="638001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/>
              <a:t>В каких продуктах больше</a:t>
            </a:r>
            <a:br>
              <a:rPr lang="ru-RU" sz="4000" b="1" i="1" u="sng" dirty="0" smtClean="0"/>
            </a:br>
            <a:r>
              <a:rPr lang="ru-RU" sz="4000" b="1" i="1" u="sng" dirty="0" smtClean="0"/>
              <a:t> всего содержится белков?</a:t>
            </a:r>
            <a:br>
              <a:rPr lang="ru-RU" sz="4000" b="1" i="1" u="sng" dirty="0" smtClean="0"/>
            </a:br>
            <a:endParaRPr lang="ru-RU" sz="4000" b="1" i="1" u="sng" dirty="0"/>
          </a:p>
        </p:txBody>
      </p:sp>
      <p:sp>
        <p:nvSpPr>
          <p:cNvPr id="5" name="Багетная рамка 4"/>
          <p:cNvSpPr/>
          <p:nvPr/>
        </p:nvSpPr>
        <p:spPr>
          <a:xfrm>
            <a:off x="381000" y="2590800"/>
            <a:ext cx="7924800" cy="1066800"/>
          </a:xfrm>
          <a:prstGeom prst="bevel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 </a:t>
            </a:r>
            <a:r>
              <a:rPr lang="ru-RU" sz="4400" dirty="0" smtClean="0"/>
              <a:t> мясо, </a:t>
            </a:r>
            <a:r>
              <a:rPr lang="ru-RU" sz="4400" dirty="0" smtClean="0"/>
              <a:t>горох     </a:t>
            </a:r>
            <a:endParaRPr lang="ru-RU" sz="4400" dirty="0"/>
          </a:p>
        </p:txBody>
      </p:sp>
      <p:sp>
        <p:nvSpPr>
          <p:cNvPr id="6" name="Багетная рамка 5"/>
          <p:cNvSpPr/>
          <p:nvPr/>
        </p:nvSpPr>
        <p:spPr>
          <a:xfrm>
            <a:off x="381000" y="4114800"/>
            <a:ext cx="8001000" cy="1066800"/>
          </a:xfrm>
          <a:prstGeom prst="bevel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Рыба, творог</a:t>
            </a:r>
            <a:endParaRPr lang="ru-RU" sz="4800" dirty="0"/>
          </a:p>
        </p:txBody>
      </p:sp>
      <p:sp>
        <p:nvSpPr>
          <p:cNvPr id="7" name="Багетная рамка 6"/>
          <p:cNvSpPr/>
          <p:nvPr/>
        </p:nvSpPr>
        <p:spPr>
          <a:xfrm>
            <a:off x="381000" y="5562600"/>
            <a:ext cx="8153400" cy="1066800"/>
          </a:xfrm>
          <a:prstGeom prst="bevel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 </a:t>
            </a:r>
            <a:r>
              <a:rPr lang="ru-RU" sz="4400" dirty="0" smtClean="0"/>
              <a:t>СЫР, ФАСОЛЬ</a:t>
            </a:r>
          </a:p>
          <a:p>
            <a:pPr algn="ctr"/>
            <a:endParaRPr lang="ru-RU" dirty="0"/>
          </a:p>
        </p:txBody>
      </p:sp>
      <p:sp>
        <p:nvSpPr>
          <p:cNvPr id="8" name="Управляющая кнопка: возврат 7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81000" y="228600"/>
            <a:ext cx="8153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Правило №3 «Больше двигайся» 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Утро начинай с водных процедур и сделай гимнастику. Обязательно гуляй не менее 2-3 часов в день. Не пропускай уроки физкультуры. Посещай бассейн. Плавание поможет тебе укрепить мышцы спины и пресса.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1252963669_obli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400" y="4267200"/>
            <a:ext cx="2590801" cy="2438400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38200" y="762000"/>
            <a:ext cx="8001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Правило №4 «Питайся правильно»</a:t>
            </a:r>
            <a:r>
              <a:rPr lang="ru-RU" sz="3600" dirty="0" smtClean="0"/>
              <a:t> 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Для твоего растущего организма необходимы витамины, минеральные вещества, поэтому питание должно быть разнообразным. В твоём рационе должны быть молочные продукты, каши, овощи и фрукты, ягоды, орехи. Пей натуральные соки, компоты и кисели. Полезно пить чистую воду не менее 4-х стаканов в день.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14400" y="762000"/>
            <a:ext cx="8001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Правило №5 «Берегите зубы»</a:t>
            </a:r>
            <a:r>
              <a:rPr lang="ru-RU" sz="3600" dirty="0" smtClean="0"/>
              <a:t> 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Чистить зубы нужно 2 раза в день: утром – после завтрака, и вечером – перед сном. Важно правильно чистить зубы, этому тебя научит врач-стоматолог, которого необходимо посещать 2 раза в год.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5727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4572000"/>
            <a:ext cx="3733800" cy="205740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4800" y="1219200"/>
            <a:ext cx="8839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Правило №6 «Берегите зрение»</a:t>
            </a:r>
            <a:r>
              <a:rPr lang="ru-RU" sz="3600" dirty="0" smtClean="0"/>
              <a:t> 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Чтобы зрение было хорошим, необходимо соблюдать определённые правила. Когда ты смотришь телевизор, отойди на 4 шага от экрана, сядь удобно, во время рекламы отвлекись. Не увлекайся работой за компьютером. В любом случае, у экрана проводить не более 2 часов.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  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90600" y="533400"/>
            <a:ext cx="7391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Правило №7 «Не совершай плохих поступков»</a:t>
            </a:r>
            <a:r>
              <a:rPr lang="ru-RU" sz="3600" dirty="0" smtClean="0"/>
              <a:t> 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Будь доброжелателен с другими, уважай окружающих тебя людей, и тогда твоя жизнь будет интереснее, радостнее и веселее!</a:t>
            </a: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Ну, а теперь вашему вниманию предоставляется небольшой видеоролик для вашего хорошего настроения.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82000" y="6477000"/>
            <a:ext cx="762000" cy="38100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152400"/>
            <a:ext cx="7543800" cy="1938992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Arial" charset="0"/>
              </a:rPr>
              <a:t>Суточная потребность </a:t>
            </a:r>
            <a:br>
              <a:rPr lang="ru-RU" sz="4000" dirty="0" smtClean="0">
                <a:latin typeface="Arial" charset="0"/>
              </a:rPr>
            </a:br>
            <a:r>
              <a:rPr lang="ru-RU" sz="4000" dirty="0" smtClean="0">
                <a:latin typeface="Arial" charset="0"/>
              </a:rPr>
              <a:t>человека в витаминах,</a:t>
            </a:r>
            <a:br>
              <a:rPr lang="ru-RU" sz="4000" dirty="0" smtClean="0">
                <a:latin typeface="Arial" charset="0"/>
              </a:rPr>
            </a:br>
            <a:r>
              <a:rPr lang="ru-RU" sz="4000" dirty="0" smtClean="0">
                <a:latin typeface="Arial" charset="0"/>
              </a:rPr>
              <a:t>как правило составляет:</a:t>
            </a:r>
            <a:endParaRPr lang="ru-RU" sz="4000" b="1" i="1" u="sng" dirty="0"/>
          </a:p>
        </p:txBody>
      </p:sp>
      <p:sp>
        <p:nvSpPr>
          <p:cNvPr id="5" name="Багетная рамка 4"/>
          <p:cNvSpPr/>
          <p:nvPr/>
        </p:nvSpPr>
        <p:spPr>
          <a:xfrm>
            <a:off x="381000" y="2286000"/>
            <a:ext cx="7848600" cy="762000"/>
          </a:xfrm>
          <a:prstGeom prst="beve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buFont typeface="Arial" charset="0"/>
              <a:buNone/>
            </a:pPr>
            <a:r>
              <a:rPr lang="ru-RU" sz="4400" dirty="0" smtClean="0">
                <a:latin typeface="Arial" charset="0"/>
              </a:rPr>
              <a:t>несколько микрограммов;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381000" y="3352800"/>
            <a:ext cx="7848600" cy="762000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>
              <a:buFont typeface="Arial" charset="0"/>
              <a:buNone/>
            </a:pPr>
            <a:r>
              <a:rPr lang="ru-RU" sz="4800" dirty="0" smtClean="0">
                <a:latin typeface="Arial" charset="0"/>
              </a:rPr>
              <a:t>несколько миллиграммов;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457200" y="4343400"/>
            <a:ext cx="7924800" cy="762000"/>
          </a:xfrm>
          <a:prstGeom prst="beve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 </a:t>
            </a:r>
          </a:p>
          <a:p>
            <a:pPr algn="ctr"/>
            <a:r>
              <a:rPr lang="ru-RU" sz="4400" dirty="0" smtClean="0">
                <a:latin typeface="Arial" charset="0"/>
              </a:rPr>
              <a:t>несколько </a:t>
            </a:r>
            <a:r>
              <a:rPr lang="ru-RU" sz="4400" dirty="0" smtClean="0">
                <a:latin typeface="Arial" charset="0"/>
              </a:rPr>
              <a:t>граммов;</a:t>
            </a:r>
          </a:p>
          <a:p>
            <a:pPr algn="ctr"/>
            <a:endParaRPr lang="ru-RU" sz="4400" dirty="0" smtClean="0"/>
          </a:p>
          <a:p>
            <a:pPr algn="ctr"/>
            <a:endParaRPr lang="ru-RU" dirty="0"/>
          </a:p>
        </p:txBody>
      </p:sp>
      <p:sp>
        <p:nvSpPr>
          <p:cNvPr id="8" name="Багетная рамка 7"/>
          <p:cNvSpPr/>
          <p:nvPr/>
        </p:nvSpPr>
        <p:spPr>
          <a:xfrm>
            <a:off x="381000" y="5410200"/>
            <a:ext cx="8001000" cy="762000"/>
          </a:xfrm>
          <a:prstGeom prst="beve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 </a:t>
            </a:r>
          </a:p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" charset="0"/>
              </a:rPr>
              <a:t>100 </a:t>
            </a:r>
            <a:r>
              <a:rPr lang="ru-RU" sz="4400" dirty="0" smtClean="0">
                <a:solidFill>
                  <a:schemeClr val="tx1"/>
                </a:solidFill>
                <a:latin typeface="Arial" charset="0"/>
              </a:rPr>
              <a:t>граммов.</a:t>
            </a:r>
          </a:p>
          <a:p>
            <a:pPr algn="ctr"/>
            <a:endParaRPr lang="ru-RU" sz="4400" dirty="0" smtClean="0"/>
          </a:p>
          <a:p>
            <a:pPr algn="ctr"/>
            <a:endParaRPr lang="ru-RU" dirty="0"/>
          </a:p>
        </p:txBody>
      </p:sp>
      <p:sp>
        <p:nvSpPr>
          <p:cNvPr id="9" name="Управляющая кнопка: возврат 8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52400"/>
            <a:ext cx="9144000" cy="255454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Arial" charset="0"/>
              </a:rPr>
              <a:t>Какое соотношение белков,</a:t>
            </a:r>
            <a:br>
              <a:rPr lang="ru-RU" sz="4000" dirty="0" smtClean="0">
                <a:latin typeface="Arial" charset="0"/>
              </a:rPr>
            </a:br>
            <a:r>
              <a:rPr lang="ru-RU" sz="4000" dirty="0" smtClean="0">
                <a:latin typeface="Arial" charset="0"/>
              </a:rPr>
              <a:t>жиров и углеводов</a:t>
            </a:r>
            <a:br>
              <a:rPr lang="ru-RU" sz="4000" dirty="0" smtClean="0">
                <a:latin typeface="Arial" charset="0"/>
              </a:rPr>
            </a:br>
            <a:r>
              <a:rPr lang="ru-RU" sz="4000" dirty="0" smtClean="0">
                <a:latin typeface="Arial" charset="0"/>
              </a:rPr>
              <a:t> рекомендуется в пищевом </a:t>
            </a:r>
            <a:br>
              <a:rPr lang="ru-RU" sz="4000" dirty="0" smtClean="0">
                <a:latin typeface="Arial" charset="0"/>
              </a:rPr>
            </a:br>
            <a:r>
              <a:rPr lang="ru-RU" sz="4000" dirty="0" smtClean="0">
                <a:latin typeface="Arial" charset="0"/>
              </a:rPr>
              <a:t>суточном рационе:</a:t>
            </a:r>
            <a:endParaRPr lang="ru-RU" sz="4000" b="1" i="1" u="sng" dirty="0"/>
          </a:p>
        </p:txBody>
      </p:sp>
      <p:sp>
        <p:nvSpPr>
          <p:cNvPr id="5" name="Багетная рамка 4"/>
          <p:cNvSpPr/>
          <p:nvPr/>
        </p:nvSpPr>
        <p:spPr>
          <a:xfrm>
            <a:off x="914400" y="3276600"/>
            <a:ext cx="2438400" cy="914400"/>
          </a:xfrm>
          <a:prstGeom prst="beve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buFont typeface="Arial" charset="0"/>
              <a:buNone/>
            </a:pPr>
            <a:r>
              <a:rPr lang="ru-RU" sz="4400" dirty="0" smtClean="0">
                <a:latin typeface="Arial" charset="0"/>
              </a:rPr>
              <a:t>1:4:1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5791200" y="3505200"/>
            <a:ext cx="2667000" cy="990600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>
              <a:buFont typeface="Arial" charset="0"/>
              <a:buNone/>
            </a:pPr>
            <a:r>
              <a:rPr lang="ru-RU" sz="4800" dirty="0" smtClean="0">
                <a:latin typeface="Arial" charset="0"/>
              </a:rPr>
              <a:t>4: 1:1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1905000" y="5029200"/>
            <a:ext cx="3200400" cy="990600"/>
          </a:xfrm>
          <a:prstGeom prst="beve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 </a:t>
            </a:r>
            <a:r>
              <a:rPr lang="ru-RU" sz="4400" dirty="0" smtClean="0">
                <a:latin typeface="Arial" charset="0"/>
              </a:rPr>
              <a:t>1:1:4</a:t>
            </a:r>
            <a:endParaRPr lang="ru-RU" sz="4400" dirty="0" smtClean="0"/>
          </a:p>
          <a:p>
            <a:pPr algn="ctr"/>
            <a:endParaRPr lang="ru-RU" dirty="0"/>
          </a:p>
        </p:txBody>
      </p:sp>
      <p:sp>
        <p:nvSpPr>
          <p:cNvPr id="9" name="Управляющая кнопка: возврат 8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206210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" charset="0"/>
              </a:rPr>
              <a:t>Принимать пищу сразу</a:t>
            </a:r>
            <a:br>
              <a:rPr lang="ru-RU" sz="3200" dirty="0" smtClean="0">
                <a:latin typeface="Arial" charset="0"/>
              </a:rPr>
            </a:br>
            <a:r>
              <a:rPr lang="ru-RU" sz="3200" dirty="0" smtClean="0">
                <a:latin typeface="Arial" charset="0"/>
              </a:rPr>
              <a:t>после занятий физическими</a:t>
            </a:r>
            <a:br>
              <a:rPr lang="ru-RU" sz="3200" dirty="0" smtClean="0">
                <a:latin typeface="Arial" charset="0"/>
              </a:rPr>
            </a:br>
            <a:r>
              <a:rPr lang="ru-RU" sz="3200" dirty="0" smtClean="0">
                <a:latin typeface="Arial" charset="0"/>
              </a:rPr>
              <a:t>упражнениями не рекомендуется.</a:t>
            </a:r>
            <a:br>
              <a:rPr lang="ru-RU" sz="3200" dirty="0" smtClean="0">
                <a:latin typeface="Arial" charset="0"/>
              </a:rPr>
            </a:br>
            <a:r>
              <a:rPr lang="ru-RU" sz="3200" dirty="0" smtClean="0">
                <a:latin typeface="Arial" charset="0"/>
              </a:rPr>
              <a:t>Почему?</a:t>
            </a:r>
            <a:endParaRPr lang="ru-RU" sz="3200" b="1" i="1" u="sng" dirty="0"/>
          </a:p>
        </p:txBody>
      </p:sp>
      <p:sp>
        <p:nvSpPr>
          <p:cNvPr id="5" name="Багетная рамка 4"/>
          <p:cNvSpPr/>
          <p:nvPr/>
        </p:nvSpPr>
        <p:spPr>
          <a:xfrm>
            <a:off x="0" y="2133600"/>
            <a:ext cx="9144000" cy="1219200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buFont typeface="Arial" charset="0"/>
              <a:buNone/>
            </a:pPr>
            <a:r>
              <a:rPr lang="ru-RU" sz="2800" dirty="0" smtClean="0">
                <a:latin typeface="Arial" charset="0"/>
              </a:rPr>
              <a:t>нарушены нормальные условия </a:t>
            </a:r>
            <a:r>
              <a:rPr lang="ru-RU" sz="2800" dirty="0" smtClean="0">
                <a:latin typeface="Arial" charset="0"/>
              </a:rPr>
              <a:t>для секреции </a:t>
            </a:r>
            <a:r>
              <a:rPr lang="ru-RU" sz="2800" dirty="0" smtClean="0">
                <a:latin typeface="Arial" charset="0"/>
              </a:rPr>
              <a:t>соков</a:t>
            </a:r>
            <a:r>
              <a:rPr lang="ru-RU" sz="4400" dirty="0" smtClean="0">
                <a:latin typeface="Arial" charset="0"/>
              </a:rPr>
              <a:t>;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0" y="5105400"/>
            <a:ext cx="9144000" cy="1295400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>
              <a:buFont typeface="Arial" charset="0"/>
              <a:buNone/>
            </a:pPr>
            <a:r>
              <a:rPr lang="ru-RU" sz="2800" dirty="0" smtClean="0">
                <a:latin typeface="Arial" charset="0"/>
              </a:rPr>
              <a:t>снижается эффективность воздействия </a:t>
            </a:r>
            <a:r>
              <a:rPr lang="ru-RU" sz="2800" dirty="0" smtClean="0">
                <a:latin typeface="Arial" charset="0"/>
              </a:rPr>
              <a:t>физических </a:t>
            </a:r>
            <a:r>
              <a:rPr lang="ru-RU" sz="2800" dirty="0" smtClean="0">
                <a:latin typeface="Arial" charset="0"/>
              </a:rPr>
              <a:t>упражнений на организм;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0" y="3429000"/>
            <a:ext cx="9144000" cy="1524000"/>
          </a:xfrm>
          <a:prstGeom prst="beve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buFont typeface="Arial" charset="0"/>
              <a:buNone/>
            </a:pPr>
            <a:r>
              <a:rPr lang="ru-RU" sz="4400" dirty="0" smtClean="0"/>
              <a:t> </a:t>
            </a:r>
            <a:endParaRPr lang="ru-RU" sz="4400" dirty="0" smtClean="0"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charset="0"/>
              </a:rPr>
              <a:t>появляется </a:t>
            </a:r>
            <a:r>
              <a:rPr lang="ru-RU" sz="2800" dirty="0" smtClean="0">
                <a:solidFill>
                  <a:schemeClr val="tx1"/>
                </a:solidFill>
                <a:latin typeface="Arial" charset="0"/>
              </a:rPr>
              <a:t>дополнительная нагрузка </a:t>
            </a:r>
            <a:r>
              <a:rPr lang="ru-RU" sz="2800" dirty="0" smtClean="0">
                <a:solidFill>
                  <a:schemeClr val="tx1"/>
                </a:solidFill>
                <a:latin typeface="Arial" charset="0"/>
              </a:rPr>
              <a:t>на </a:t>
            </a:r>
            <a:r>
              <a:rPr lang="ru-RU" sz="2800" dirty="0" smtClean="0">
                <a:solidFill>
                  <a:schemeClr val="tx1"/>
                </a:solidFill>
                <a:latin typeface="Arial" charset="0"/>
              </a:rPr>
              <a:t>организм, связанная с </a:t>
            </a:r>
            <a:r>
              <a:rPr lang="ru-RU" sz="2800" dirty="0" smtClean="0">
                <a:solidFill>
                  <a:schemeClr val="tx1"/>
                </a:solidFill>
                <a:latin typeface="Arial" charset="0"/>
              </a:rPr>
              <a:t>перевариванием </a:t>
            </a:r>
            <a:r>
              <a:rPr lang="ru-RU" sz="2800" dirty="0" smtClean="0">
                <a:solidFill>
                  <a:schemeClr val="tx1"/>
                </a:solidFill>
                <a:latin typeface="Arial" charset="0"/>
              </a:rPr>
              <a:t>пищи;</a:t>
            </a:r>
          </a:p>
          <a:p>
            <a:pPr algn="ctr"/>
            <a:endParaRPr lang="ru-RU" sz="4400" dirty="0" smtClean="0"/>
          </a:p>
          <a:p>
            <a:pPr algn="ctr"/>
            <a:endParaRPr lang="ru-RU" dirty="0"/>
          </a:p>
        </p:txBody>
      </p:sp>
      <p:sp>
        <p:nvSpPr>
          <p:cNvPr id="8" name="Управляющая кнопка: возврат 7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200" y="609600"/>
            <a:ext cx="7086600" cy="2209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400" b="1" dirty="0" smtClean="0">
                <a:solidFill>
                  <a:schemeClr val="tx1"/>
                </a:solidFill>
              </a:rPr>
              <a:t>Картошка, капуста, масло, хлеб, молоко – это</a:t>
            </a:r>
            <a:r>
              <a:rPr lang="ru-RU" sz="4400" b="1" dirty="0" smtClean="0">
                <a:solidFill>
                  <a:schemeClr val="tx1"/>
                </a:solidFill>
              </a:rPr>
              <a:t>…</a:t>
            </a:r>
            <a:endParaRPr lang="ru-RU" sz="4400" b="1" dirty="0" smtClean="0">
              <a:solidFill>
                <a:schemeClr val="tx1"/>
              </a:solidFill>
            </a:endParaRPr>
          </a:p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000" y="3886200"/>
            <a:ext cx="5105400" cy="1107996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FF00"/>
                </a:solidFill>
              </a:rPr>
              <a:t>Продукты</a:t>
            </a:r>
            <a:endParaRPr lang="ru-RU" sz="6600" b="1" dirty="0">
              <a:solidFill>
                <a:srgbClr val="00FF00"/>
              </a:solidFill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610600" y="6400800"/>
            <a:ext cx="533400" cy="457200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413</TotalTime>
  <Words>962</Words>
  <PresentationFormat>Экран (4:3)</PresentationFormat>
  <Paragraphs>183</Paragraphs>
  <Slides>54</Slides>
  <Notes>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Слово «стадион»  произошло от:</vt:lpstr>
      <vt:lpstr>Слайд 32</vt:lpstr>
      <vt:lpstr>Слайд 33</vt:lpstr>
      <vt:lpstr>Олимпийский символ представляет собой пять переплетенных колец, расположенных слева направо в следующем порядке:</vt:lpstr>
      <vt:lpstr>Слайд 35</vt:lpstr>
      <vt:lpstr>Слайд 36</vt:lpstr>
      <vt:lpstr>Когда состоялись первые Олимпийские игры современности?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Людмила</cp:lastModifiedBy>
  <cp:revision>22</cp:revision>
  <dcterms:created xsi:type="dcterms:W3CDTF">2014-03-31T08:00:06Z</dcterms:created>
  <dcterms:modified xsi:type="dcterms:W3CDTF">2014-03-31T15:03:47Z</dcterms:modified>
</cp:coreProperties>
</file>